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autoCompressPictures="0">
  <p:sldMasterIdLst>
    <p:sldMasterId id="2147483648" r:id="rId1"/>
  </p:sldMasterIdLst>
  <p:notesMasterIdLst>
    <p:notesMasterId r:id="rId14"/>
  </p:notesMasterIdLst>
  <p:handoutMasterIdLst>
    <p:handoutMasterId r:id="rId15"/>
  </p:handoutMasterIdLst>
  <p:sldIdLst>
    <p:sldId id="257" r:id="rId2"/>
    <p:sldId id="348" r:id="rId3"/>
    <p:sldId id="359" r:id="rId4"/>
    <p:sldId id="258" r:id="rId5"/>
    <p:sldId id="345" r:id="rId6"/>
    <p:sldId id="350" r:id="rId7"/>
    <p:sldId id="351" r:id="rId8"/>
    <p:sldId id="357" r:id="rId9"/>
    <p:sldId id="352" r:id="rId10"/>
    <p:sldId id="358" r:id="rId11"/>
    <p:sldId id="349" r:id="rId12"/>
    <p:sldId id="356" r:id="rId13"/>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5"/>
    <p:restoredTop sz="94650"/>
  </p:normalViewPr>
  <p:slideViewPr>
    <p:cSldViewPr snapToGrid="0" snapToObjects="1">
      <p:cViewPr>
        <p:scale>
          <a:sx n="155" d="100"/>
          <a:sy n="155" d="100"/>
        </p:scale>
        <p:origin x="776" y="6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EFF0EA7-C4B2-8246-9AC9-455003A9D1F7}" type="datetimeFigureOut">
              <a:rPr lang="nl-NL" smtClean="0"/>
              <a:t>13-12-17</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783AE5-E126-CE41-9889-09CD9FE20305}" type="slidenum">
              <a:rPr lang="nl-NL" smtClean="0"/>
              <a:t>‹nr.›</a:t>
            </a:fld>
            <a:endParaRPr lang="nl-NL"/>
          </a:p>
        </p:txBody>
      </p:sp>
    </p:spTree>
    <p:extLst>
      <p:ext uri="{BB962C8B-B14F-4D97-AF65-F5344CB8AC3E}">
        <p14:creationId xmlns:p14="http://schemas.microsoft.com/office/powerpoint/2010/main" val="2053703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9440F6-0681-6644-955E-320C2BB80E50}" type="datetimeFigureOut">
              <a:rPr lang="nl-NL" smtClean="0"/>
              <a:t>13-12-17</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D678F6-0986-1F41-92F1-D19802C50A77}" type="slidenum">
              <a:rPr lang="nl-NL" smtClean="0"/>
              <a:t>‹nr.›</a:t>
            </a:fld>
            <a:endParaRPr lang="nl-NL"/>
          </a:p>
        </p:txBody>
      </p:sp>
    </p:spTree>
    <p:extLst>
      <p:ext uri="{BB962C8B-B14F-4D97-AF65-F5344CB8AC3E}">
        <p14:creationId xmlns:p14="http://schemas.microsoft.com/office/powerpoint/2010/main" val="123870937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ea typeface="MS PGothic" charset="0"/>
                <a:cs typeface="MS PGothic" charset="0"/>
              </a:defRPr>
            </a:lvl1pPr>
            <a:lvl2pPr marL="738188" indent="-280988">
              <a:defRPr sz="1200">
                <a:solidFill>
                  <a:schemeClr val="tx1"/>
                </a:solidFill>
                <a:latin typeface="Arial" charset="0"/>
                <a:ea typeface="MS PGothic" charset="0"/>
                <a:cs typeface="MS PGothic" charset="0"/>
              </a:defRPr>
            </a:lvl2pPr>
            <a:lvl3pPr marL="1138238" indent="-223838">
              <a:defRPr sz="1200">
                <a:solidFill>
                  <a:schemeClr val="tx1"/>
                </a:solidFill>
                <a:latin typeface="Arial" charset="0"/>
                <a:ea typeface="MS PGothic" charset="0"/>
                <a:cs typeface="MS PGothic" charset="0"/>
              </a:defRPr>
            </a:lvl3pPr>
            <a:lvl4pPr marL="1595438" indent="-223838">
              <a:defRPr sz="1200">
                <a:solidFill>
                  <a:schemeClr val="tx1"/>
                </a:solidFill>
                <a:latin typeface="Arial" charset="0"/>
                <a:ea typeface="MS PGothic" charset="0"/>
                <a:cs typeface="MS PGothic" charset="0"/>
              </a:defRPr>
            </a:lvl4pPr>
            <a:lvl5pPr marL="2052638" indent="-223838">
              <a:defRPr sz="1200">
                <a:solidFill>
                  <a:schemeClr val="tx1"/>
                </a:solidFill>
                <a:latin typeface="Arial" charset="0"/>
                <a:ea typeface="MS PGothic" charset="0"/>
                <a:cs typeface="MS PGothic" charset="0"/>
              </a:defRPr>
            </a:lvl5pPr>
            <a:lvl6pPr marL="2509838" indent="-223838" eaLnBrk="0" fontAlgn="base" hangingPunct="0">
              <a:spcBef>
                <a:spcPct val="30000"/>
              </a:spcBef>
              <a:spcAft>
                <a:spcPct val="0"/>
              </a:spcAft>
              <a:defRPr sz="1200">
                <a:solidFill>
                  <a:schemeClr val="tx1"/>
                </a:solidFill>
                <a:latin typeface="Arial" charset="0"/>
                <a:ea typeface="MS PGothic" charset="0"/>
                <a:cs typeface="MS PGothic" charset="0"/>
              </a:defRPr>
            </a:lvl6pPr>
            <a:lvl7pPr marL="2967038" indent="-223838" eaLnBrk="0" fontAlgn="base" hangingPunct="0">
              <a:spcBef>
                <a:spcPct val="30000"/>
              </a:spcBef>
              <a:spcAft>
                <a:spcPct val="0"/>
              </a:spcAft>
              <a:defRPr sz="1200">
                <a:solidFill>
                  <a:schemeClr val="tx1"/>
                </a:solidFill>
                <a:latin typeface="Arial" charset="0"/>
                <a:ea typeface="MS PGothic" charset="0"/>
                <a:cs typeface="MS PGothic" charset="0"/>
              </a:defRPr>
            </a:lvl7pPr>
            <a:lvl8pPr marL="3424238" indent="-223838" eaLnBrk="0" fontAlgn="base" hangingPunct="0">
              <a:spcBef>
                <a:spcPct val="30000"/>
              </a:spcBef>
              <a:spcAft>
                <a:spcPct val="0"/>
              </a:spcAft>
              <a:defRPr sz="1200">
                <a:solidFill>
                  <a:schemeClr val="tx1"/>
                </a:solidFill>
                <a:latin typeface="Arial" charset="0"/>
                <a:ea typeface="MS PGothic" charset="0"/>
                <a:cs typeface="MS PGothic" charset="0"/>
              </a:defRPr>
            </a:lvl8pPr>
            <a:lvl9pPr marL="3881438" indent="-223838" eaLnBrk="0" fontAlgn="base" hangingPunct="0">
              <a:spcBef>
                <a:spcPct val="30000"/>
              </a:spcBef>
              <a:spcAft>
                <a:spcPct val="0"/>
              </a:spcAft>
              <a:defRPr sz="1200">
                <a:solidFill>
                  <a:schemeClr val="tx1"/>
                </a:solidFill>
                <a:latin typeface="Arial" charset="0"/>
                <a:ea typeface="MS PGothic" charset="0"/>
                <a:cs typeface="MS PGothic" charset="0"/>
              </a:defRPr>
            </a:lvl9pPr>
          </a:lstStyle>
          <a:p>
            <a:fld id="{1CA74847-9B6A-9547-8347-9D97737315B0}" type="slidenum">
              <a:rPr lang="en-US"/>
              <a:pPr/>
              <a:t>2</a:t>
            </a:fld>
            <a:endParaRPr lang="en-US"/>
          </a:p>
        </p:txBody>
      </p:sp>
      <p:sp>
        <p:nvSpPr>
          <p:cNvPr id="14339" name="Rectangle 7"/>
          <p:cNvSpPr txBox="1">
            <a:spLocks noGrp="1" noChangeArrowheads="1"/>
          </p:cNvSpPr>
          <p:nvPr/>
        </p:nvSpPr>
        <p:spPr bwMode="auto">
          <a:xfrm>
            <a:off x="3882462" y="8684973"/>
            <a:ext cx="2973936" cy="4575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16" tIns="45707" rIns="91416" bIns="45707" anchor="b"/>
          <a:lstStyle>
            <a:lvl1pPr>
              <a:defRPr sz="1200">
                <a:solidFill>
                  <a:schemeClr val="tx1"/>
                </a:solidFill>
                <a:latin typeface="Arial" charset="0"/>
                <a:ea typeface="MS PGothic" charset="0"/>
                <a:cs typeface="MS PGothic" charset="0"/>
              </a:defRPr>
            </a:lvl1pPr>
            <a:lvl2pPr marL="742950" indent="-285750">
              <a:defRPr sz="1200">
                <a:solidFill>
                  <a:schemeClr val="tx1"/>
                </a:solidFill>
                <a:latin typeface="Arial" charset="0"/>
                <a:ea typeface="MS PGothic" charset="0"/>
                <a:cs typeface="MS PGothic" charset="0"/>
              </a:defRPr>
            </a:lvl2pPr>
            <a:lvl3pPr marL="1143000" indent="-228600">
              <a:defRPr sz="1200">
                <a:solidFill>
                  <a:schemeClr val="tx1"/>
                </a:solidFill>
                <a:latin typeface="Arial" charset="0"/>
                <a:ea typeface="MS PGothic" charset="0"/>
                <a:cs typeface="MS PGothic" charset="0"/>
              </a:defRPr>
            </a:lvl3pPr>
            <a:lvl4pPr marL="1600200" indent="-228600">
              <a:defRPr sz="1200">
                <a:solidFill>
                  <a:schemeClr val="tx1"/>
                </a:solidFill>
                <a:latin typeface="Arial" charset="0"/>
                <a:ea typeface="MS PGothic" charset="0"/>
                <a:cs typeface="MS PGothic" charset="0"/>
              </a:defRPr>
            </a:lvl4pPr>
            <a:lvl5pPr marL="2057400" indent="-228600">
              <a:defRPr sz="1200">
                <a:solidFill>
                  <a:schemeClr val="tx1"/>
                </a:solidFill>
                <a:latin typeface="Arial" charset="0"/>
                <a:ea typeface="MS PGothic" charset="0"/>
                <a:cs typeface="MS PGothic" charset="0"/>
              </a:defRPr>
            </a:lvl5pPr>
            <a:lvl6pPr marL="2514600" indent="-228600" eaLnBrk="0" fontAlgn="base" hangingPunct="0">
              <a:spcBef>
                <a:spcPct val="30000"/>
              </a:spcBef>
              <a:spcAft>
                <a:spcPct val="0"/>
              </a:spcAft>
              <a:defRPr sz="1200">
                <a:solidFill>
                  <a:schemeClr val="tx1"/>
                </a:solidFill>
                <a:latin typeface="Arial" charset="0"/>
                <a:ea typeface="MS PGothic" charset="0"/>
                <a:cs typeface="MS PGothic" charset="0"/>
              </a:defRPr>
            </a:lvl6pPr>
            <a:lvl7pPr marL="2971800" indent="-228600" eaLnBrk="0" fontAlgn="base" hangingPunct="0">
              <a:spcBef>
                <a:spcPct val="30000"/>
              </a:spcBef>
              <a:spcAft>
                <a:spcPct val="0"/>
              </a:spcAft>
              <a:defRPr sz="1200">
                <a:solidFill>
                  <a:schemeClr val="tx1"/>
                </a:solidFill>
                <a:latin typeface="Arial" charset="0"/>
                <a:ea typeface="MS PGothic" charset="0"/>
                <a:cs typeface="MS PGothic" charset="0"/>
              </a:defRPr>
            </a:lvl7pPr>
            <a:lvl8pPr marL="3429000" indent="-228600" eaLnBrk="0" fontAlgn="base" hangingPunct="0">
              <a:spcBef>
                <a:spcPct val="30000"/>
              </a:spcBef>
              <a:spcAft>
                <a:spcPct val="0"/>
              </a:spcAft>
              <a:defRPr sz="1200">
                <a:solidFill>
                  <a:schemeClr val="tx1"/>
                </a:solidFill>
                <a:latin typeface="Arial" charset="0"/>
                <a:ea typeface="MS PGothic" charset="0"/>
                <a:cs typeface="MS PGothic" charset="0"/>
              </a:defRPr>
            </a:lvl8pPr>
            <a:lvl9pPr marL="3886200" indent="-228600" eaLnBrk="0" fontAlgn="base" hangingPunct="0">
              <a:spcBef>
                <a:spcPct val="30000"/>
              </a:spcBef>
              <a:spcAft>
                <a:spcPct val="0"/>
              </a:spcAft>
              <a:defRPr sz="1200">
                <a:solidFill>
                  <a:schemeClr val="tx1"/>
                </a:solidFill>
                <a:latin typeface="Arial" charset="0"/>
                <a:ea typeface="MS PGothic" charset="0"/>
                <a:cs typeface="MS PGothic" charset="0"/>
              </a:defRPr>
            </a:lvl9pPr>
          </a:lstStyle>
          <a:p>
            <a:pPr algn="r" eaLnBrk="1" hangingPunct="1"/>
            <a:fld id="{21E67D62-9E7F-F64F-8954-2C10AD9E05E4}" type="slidenum">
              <a:rPr lang="en-US"/>
              <a:pPr algn="r" eaLnBrk="1" hangingPunct="1"/>
              <a:t>2</a:t>
            </a:fld>
            <a:endParaRPr lang="en-US"/>
          </a:p>
        </p:txBody>
      </p:sp>
      <p:sp>
        <p:nvSpPr>
          <p:cNvPr id="14340" name="Rectangle 2"/>
          <p:cNvSpPr>
            <a:spLocks noGrp="1" noRot="1" noChangeAspect="1" noChangeArrowheads="1" noTextEdit="1"/>
          </p:cNvSpPr>
          <p:nvPr>
            <p:ph type="sldImg"/>
          </p:nvPr>
        </p:nvSpPr>
        <p:spPr>
          <a:ln/>
        </p:spPr>
      </p:sp>
      <p:sp>
        <p:nvSpPr>
          <p:cNvPr id="234499" name="Rectangle 3">
            <a:extLst>
              <a:ext uri="{FF2B5EF4-FFF2-40B4-BE49-F238E27FC236}">
                <a16:creationId xmlns:a16="http://schemas.microsoft.com/office/drawing/2014/main" xmlns="" id="{6244636B-F2F8-4E72-9CCE-990C7363BB57}"/>
              </a:ext>
            </a:extLst>
          </p:cNvPr>
          <p:cNvSpPr>
            <a:spLocks noGrp="1" noChangeArrowheads="1"/>
          </p:cNvSpPr>
          <p:nvPr>
            <p:ph type="body" idx="1"/>
          </p:nvPr>
        </p:nvSpPr>
        <p:spPr/>
        <p:txBody>
          <a:bodyPr/>
          <a:lstStyle/>
          <a:p>
            <a:pPr eaLnBrk="1" hangingPunct="1">
              <a:defRPr/>
            </a:pPr>
            <a:endParaRPr lang="nl-NL">
              <a:ea typeface="ＭＳ Ｐゴシック" charset="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Klik om de titelstijl van het model te bewerken</a:t>
            </a:r>
            <a:endParaRPr lang="nl-NL"/>
          </a:p>
        </p:txBody>
      </p:sp>
      <p:sp>
        <p:nvSpPr>
          <p:cNvPr id="4" name="Tijdelijke aanduiding voor datum 3"/>
          <p:cNvSpPr>
            <a:spLocks noGrp="1"/>
          </p:cNvSpPr>
          <p:nvPr>
            <p:ph type="dt" sz="half" idx="10"/>
          </p:nvPr>
        </p:nvSpPr>
        <p:spPr>
          <a:xfrm>
            <a:off x="457200" y="6356350"/>
            <a:ext cx="2133600" cy="365125"/>
          </a:xfrm>
          <a:prstGeom prst="rect">
            <a:avLst/>
          </a:prstGeom>
        </p:spPr>
        <p:txBody>
          <a:bodyPr/>
          <a:lstStyle/>
          <a:p>
            <a:fld id="{1CCEF6A7-5567-6943-8BB7-472D22BF9B3F}" type="datetime1">
              <a:rPr lang="nl-NL" smtClean="0"/>
              <a:t>13-12-17</a:t>
            </a:fld>
            <a:endParaRPr lang="nl-NL"/>
          </a:p>
        </p:txBody>
      </p:sp>
      <p:sp>
        <p:nvSpPr>
          <p:cNvPr id="5" name="Tijdelijke aanduiding voor voettekst 4"/>
          <p:cNvSpPr>
            <a:spLocks noGrp="1"/>
          </p:cNvSpPr>
          <p:nvPr>
            <p:ph type="ftr" sz="quarter" idx="11"/>
          </p:nvPr>
        </p:nvSpPr>
        <p:spPr/>
        <p:txBody>
          <a:bodyPr/>
          <a:lstStyle/>
          <a:p>
            <a:r>
              <a:rPr lang="nl-NL" dirty="0" smtClean="0"/>
              <a:t>Split-Online </a:t>
            </a:r>
            <a:r>
              <a:rPr lang="nl-NL" dirty="0"/>
              <a:t>Congres 2017 © A.R. van Wieren (BANNING NV)</a:t>
            </a:r>
          </a:p>
        </p:txBody>
      </p:sp>
      <p:sp>
        <p:nvSpPr>
          <p:cNvPr id="6" name="Tijdelijke aanduiding voor dianummer 5"/>
          <p:cNvSpPr>
            <a:spLocks noGrp="1"/>
          </p:cNvSpPr>
          <p:nvPr>
            <p:ph type="sldNum" sz="quarter" idx="12"/>
          </p:nvPr>
        </p:nvSpPr>
        <p:spPr/>
        <p:txBody>
          <a:bodyPr/>
          <a:lstStyle/>
          <a:p>
            <a:fld id="{96EB9E4A-90BD-964B-A192-E21F0300C8AE}" type="slidenum">
              <a:rPr lang="nl-NL" smtClean="0"/>
              <a:t>‹nr.›</a:t>
            </a:fld>
            <a:endParaRPr lang="nl-NL"/>
          </a:p>
        </p:txBody>
      </p:sp>
    </p:spTree>
    <p:extLst>
      <p:ext uri="{BB962C8B-B14F-4D97-AF65-F5344CB8AC3E}">
        <p14:creationId xmlns:p14="http://schemas.microsoft.com/office/powerpoint/2010/main" val="1280343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4" name="Tijdelijke aanduiding voor datum 3"/>
          <p:cNvSpPr>
            <a:spLocks noGrp="1"/>
          </p:cNvSpPr>
          <p:nvPr>
            <p:ph type="dt" sz="half" idx="10"/>
          </p:nvPr>
        </p:nvSpPr>
        <p:spPr>
          <a:xfrm>
            <a:off x="457200" y="6356350"/>
            <a:ext cx="2133600" cy="365125"/>
          </a:xfrm>
          <a:prstGeom prst="rect">
            <a:avLst/>
          </a:prstGeom>
        </p:spPr>
        <p:txBody>
          <a:bodyPr/>
          <a:lstStyle/>
          <a:p>
            <a:fld id="{85A8AE23-55D0-9643-A85C-6B60F2FA2C99}" type="datetime1">
              <a:rPr lang="nl-NL" smtClean="0"/>
              <a:t>13-12-17</a:t>
            </a:fld>
            <a:endParaRPr lang="nl-NL"/>
          </a:p>
        </p:txBody>
      </p:sp>
      <p:sp>
        <p:nvSpPr>
          <p:cNvPr id="5" name="Tijdelijke aanduiding voor voettekst 4"/>
          <p:cNvSpPr>
            <a:spLocks noGrp="1"/>
          </p:cNvSpPr>
          <p:nvPr>
            <p:ph type="ftr" sz="quarter" idx="11"/>
          </p:nvPr>
        </p:nvSpPr>
        <p:spPr/>
        <p:txBody>
          <a:bodyPr/>
          <a:lstStyle/>
          <a:p>
            <a:r>
              <a:rPr lang="nl-NL" dirty="0" smtClean="0"/>
              <a:t>Split-Online </a:t>
            </a:r>
            <a:r>
              <a:rPr lang="nl-NL" dirty="0"/>
              <a:t>Congres 2017 © A.R. van Wieren (BANNING NV)</a:t>
            </a:r>
          </a:p>
        </p:txBody>
      </p:sp>
      <p:sp>
        <p:nvSpPr>
          <p:cNvPr id="6" name="Tijdelijke aanduiding voor dianummer 5"/>
          <p:cNvSpPr>
            <a:spLocks noGrp="1"/>
          </p:cNvSpPr>
          <p:nvPr>
            <p:ph type="sldNum" sz="quarter" idx="12"/>
          </p:nvPr>
        </p:nvSpPr>
        <p:spPr/>
        <p:txBody>
          <a:bodyPr/>
          <a:lstStyle/>
          <a:p>
            <a:fld id="{96EB9E4A-90BD-964B-A192-E21F0300C8AE}" type="slidenum">
              <a:rPr lang="nl-NL" smtClean="0"/>
              <a:t>‹nr.›</a:t>
            </a:fld>
            <a:endParaRPr lang="nl-NL"/>
          </a:p>
        </p:txBody>
      </p:sp>
    </p:spTree>
    <p:extLst>
      <p:ext uri="{BB962C8B-B14F-4D97-AF65-F5344CB8AC3E}">
        <p14:creationId xmlns:p14="http://schemas.microsoft.com/office/powerpoint/2010/main" val="3786226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en-US"/>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4" name="Tijdelijke aanduiding voor datum 3"/>
          <p:cNvSpPr>
            <a:spLocks noGrp="1"/>
          </p:cNvSpPr>
          <p:nvPr>
            <p:ph type="dt" sz="half" idx="10"/>
          </p:nvPr>
        </p:nvSpPr>
        <p:spPr>
          <a:xfrm>
            <a:off x="457200" y="6356350"/>
            <a:ext cx="2133600" cy="365125"/>
          </a:xfrm>
          <a:prstGeom prst="rect">
            <a:avLst/>
          </a:prstGeom>
        </p:spPr>
        <p:txBody>
          <a:bodyPr/>
          <a:lstStyle/>
          <a:p>
            <a:fld id="{154EA252-A67E-864E-859E-BAD2F90191FE}" type="datetime1">
              <a:rPr lang="nl-NL" smtClean="0"/>
              <a:t>13-12-17</a:t>
            </a:fld>
            <a:endParaRPr lang="nl-NL"/>
          </a:p>
        </p:txBody>
      </p:sp>
      <p:sp>
        <p:nvSpPr>
          <p:cNvPr id="5" name="Tijdelijke aanduiding voor voettekst 4"/>
          <p:cNvSpPr>
            <a:spLocks noGrp="1"/>
          </p:cNvSpPr>
          <p:nvPr>
            <p:ph type="ftr" sz="quarter" idx="11"/>
          </p:nvPr>
        </p:nvSpPr>
        <p:spPr/>
        <p:txBody>
          <a:bodyPr/>
          <a:lstStyle/>
          <a:p>
            <a:r>
              <a:rPr lang="nl-NL" dirty="0" smtClean="0"/>
              <a:t>Split-Online </a:t>
            </a:r>
            <a:r>
              <a:rPr lang="nl-NL" dirty="0"/>
              <a:t>Congres 2017 © A.R. van Wieren (BANNING NV)</a:t>
            </a:r>
          </a:p>
        </p:txBody>
      </p:sp>
      <p:sp>
        <p:nvSpPr>
          <p:cNvPr id="6" name="Tijdelijke aanduiding voor dianummer 5"/>
          <p:cNvSpPr>
            <a:spLocks noGrp="1"/>
          </p:cNvSpPr>
          <p:nvPr>
            <p:ph type="sldNum" sz="quarter" idx="12"/>
          </p:nvPr>
        </p:nvSpPr>
        <p:spPr/>
        <p:txBody>
          <a:bodyPr/>
          <a:lstStyle/>
          <a:p>
            <a:fld id="{96EB9E4A-90BD-964B-A192-E21F0300C8AE}" type="slidenum">
              <a:rPr lang="nl-NL" smtClean="0"/>
              <a:t>‹nr.›</a:t>
            </a:fld>
            <a:endParaRPr lang="nl-NL"/>
          </a:p>
        </p:txBody>
      </p:sp>
    </p:spTree>
    <p:extLst>
      <p:ext uri="{BB962C8B-B14F-4D97-AF65-F5344CB8AC3E}">
        <p14:creationId xmlns:p14="http://schemas.microsoft.com/office/powerpoint/2010/main" val="22446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Titelstijl van model bewerken</a:t>
            </a:r>
            <a:endParaRPr lang="nl-NL"/>
          </a:p>
        </p:txBody>
      </p:sp>
      <p:sp>
        <p:nvSpPr>
          <p:cNvPr id="3" name="Tijdelijke aanduiding voor inhoud 2"/>
          <p:cNvSpPr>
            <a:spLocks noGrp="1"/>
          </p:cNvSpPr>
          <p:nvPr>
            <p:ph idx="1"/>
          </p:nvPr>
        </p:nvSpPr>
        <p:spPr/>
        <p:txBody>
          <a:bodyPr/>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4" name="Tijdelijke aanduiding voor datum 3"/>
          <p:cNvSpPr>
            <a:spLocks noGrp="1"/>
          </p:cNvSpPr>
          <p:nvPr>
            <p:ph type="dt" sz="half" idx="10"/>
          </p:nvPr>
        </p:nvSpPr>
        <p:spPr>
          <a:xfrm>
            <a:off x="457200" y="6356350"/>
            <a:ext cx="2133600" cy="365125"/>
          </a:xfrm>
          <a:prstGeom prst="rect">
            <a:avLst/>
          </a:prstGeom>
        </p:spPr>
        <p:txBody>
          <a:bodyPr/>
          <a:lstStyle/>
          <a:p>
            <a:fld id="{CF79E9D6-C932-DD46-A999-79DC8A2D905B}" type="datetime1">
              <a:rPr lang="nl-NL" smtClean="0"/>
              <a:t>13-12-17</a:t>
            </a:fld>
            <a:endParaRPr lang="nl-NL"/>
          </a:p>
        </p:txBody>
      </p:sp>
      <p:sp>
        <p:nvSpPr>
          <p:cNvPr id="5" name="Tijdelijke aanduiding voor voettekst 4"/>
          <p:cNvSpPr>
            <a:spLocks noGrp="1"/>
          </p:cNvSpPr>
          <p:nvPr>
            <p:ph type="ftr" sz="quarter" idx="11"/>
          </p:nvPr>
        </p:nvSpPr>
        <p:spPr>
          <a:xfrm>
            <a:off x="444500" y="6118225"/>
            <a:ext cx="2895600" cy="365125"/>
          </a:xfrm>
        </p:spPr>
        <p:txBody>
          <a:bodyPr/>
          <a:lstStyle/>
          <a:p>
            <a:r>
              <a:rPr lang="nl-NL" dirty="0" smtClean="0"/>
              <a:t>Split-Online </a:t>
            </a:r>
            <a:r>
              <a:rPr lang="nl-NL" dirty="0"/>
              <a:t>Congres 2017 © A.R. van Wieren (BANNING NV)</a:t>
            </a:r>
          </a:p>
        </p:txBody>
      </p:sp>
      <p:sp>
        <p:nvSpPr>
          <p:cNvPr id="6" name="Tijdelijke aanduiding voor dianummer 5"/>
          <p:cNvSpPr>
            <a:spLocks noGrp="1"/>
          </p:cNvSpPr>
          <p:nvPr>
            <p:ph type="sldNum" sz="quarter" idx="12"/>
          </p:nvPr>
        </p:nvSpPr>
        <p:spPr/>
        <p:txBody>
          <a:bodyPr/>
          <a:lstStyle/>
          <a:p>
            <a:fld id="{96EB9E4A-90BD-964B-A192-E21F0300C8AE}" type="slidenum">
              <a:rPr lang="nl-NL" smtClean="0"/>
              <a:t>‹nr.›</a:t>
            </a:fld>
            <a:endParaRPr lang="nl-NL"/>
          </a:p>
        </p:txBody>
      </p:sp>
    </p:spTree>
    <p:extLst>
      <p:ext uri="{BB962C8B-B14F-4D97-AF65-F5344CB8AC3E}">
        <p14:creationId xmlns:p14="http://schemas.microsoft.com/office/powerpoint/2010/main" val="1974786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Klik om de tekststijl van het model te bewerken</a:t>
            </a:r>
          </a:p>
        </p:txBody>
      </p:sp>
      <p:sp>
        <p:nvSpPr>
          <p:cNvPr id="4" name="Tijdelijke aanduiding voor datum 3"/>
          <p:cNvSpPr>
            <a:spLocks noGrp="1"/>
          </p:cNvSpPr>
          <p:nvPr>
            <p:ph type="dt" sz="half" idx="10"/>
          </p:nvPr>
        </p:nvSpPr>
        <p:spPr>
          <a:xfrm>
            <a:off x="457200" y="6356350"/>
            <a:ext cx="2133600" cy="365125"/>
          </a:xfrm>
          <a:prstGeom prst="rect">
            <a:avLst/>
          </a:prstGeom>
        </p:spPr>
        <p:txBody>
          <a:bodyPr/>
          <a:lstStyle/>
          <a:p>
            <a:fld id="{27DA75E7-7C60-5B48-B75B-486CF27F3EE9}" type="datetime1">
              <a:rPr lang="nl-NL" smtClean="0"/>
              <a:t>13-12-17</a:t>
            </a:fld>
            <a:endParaRPr lang="nl-NL"/>
          </a:p>
        </p:txBody>
      </p:sp>
      <p:sp>
        <p:nvSpPr>
          <p:cNvPr id="5" name="Tijdelijke aanduiding voor voettekst 4"/>
          <p:cNvSpPr>
            <a:spLocks noGrp="1"/>
          </p:cNvSpPr>
          <p:nvPr>
            <p:ph type="ftr" sz="quarter" idx="11"/>
          </p:nvPr>
        </p:nvSpPr>
        <p:spPr/>
        <p:txBody>
          <a:bodyPr/>
          <a:lstStyle/>
          <a:p>
            <a:r>
              <a:rPr lang="nl-NL" dirty="0" smtClean="0"/>
              <a:t>Split-Online </a:t>
            </a:r>
            <a:r>
              <a:rPr lang="nl-NL" dirty="0"/>
              <a:t>Congres 2017 © A.R. van Wieren (BANNING NV)</a:t>
            </a:r>
          </a:p>
        </p:txBody>
      </p:sp>
      <p:sp>
        <p:nvSpPr>
          <p:cNvPr id="6" name="Tijdelijke aanduiding voor dianummer 5"/>
          <p:cNvSpPr>
            <a:spLocks noGrp="1"/>
          </p:cNvSpPr>
          <p:nvPr>
            <p:ph type="sldNum" sz="quarter" idx="12"/>
          </p:nvPr>
        </p:nvSpPr>
        <p:spPr/>
        <p:txBody>
          <a:bodyPr/>
          <a:lstStyle/>
          <a:p>
            <a:fld id="{96EB9E4A-90BD-964B-A192-E21F0300C8AE}" type="slidenum">
              <a:rPr lang="nl-NL" smtClean="0"/>
              <a:t>‹nr.›</a:t>
            </a:fld>
            <a:endParaRPr lang="nl-NL"/>
          </a:p>
        </p:txBody>
      </p:sp>
    </p:spTree>
    <p:extLst>
      <p:ext uri="{BB962C8B-B14F-4D97-AF65-F5344CB8AC3E}">
        <p14:creationId xmlns:p14="http://schemas.microsoft.com/office/powerpoint/2010/main" val="1659861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5" name="Tijdelijke aanduiding voor datum 4"/>
          <p:cNvSpPr>
            <a:spLocks noGrp="1"/>
          </p:cNvSpPr>
          <p:nvPr>
            <p:ph type="dt" sz="half" idx="10"/>
          </p:nvPr>
        </p:nvSpPr>
        <p:spPr>
          <a:xfrm>
            <a:off x="457200" y="6356350"/>
            <a:ext cx="2133600" cy="365125"/>
          </a:xfrm>
          <a:prstGeom prst="rect">
            <a:avLst/>
          </a:prstGeom>
        </p:spPr>
        <p:txBody>
          <a:bodyPr/>
          <a:lstStyle/>
          <a:p>
            <a:fld id="{6C603D36-9B91-4B4C-82D1-7D4E5A5E57D8}" type="datetime1">
              <a:rPr lang="nl-NL" smtClean="0"/>
              <a:t>13-12-17</a:t>
            </a:fld>
            <a:endParaRPr lang="nl-NL"/>
          </a:p>
        </p:txBody>
      </p:sp>
      <p:sp>
        <p:nvSpPr>
          <p:cNvPr id="6" name="Tijdelijke aanduiding voor voettekst 5"/>
          <p:cNvSpPr>
            <a:spLocks noGrp="1"/>
          </p:cNvSpPr>
          <p:nvPr>
            <p:ph type="ftr" sz="quarter" idx="11"/>
          </p:nvPr>
        </p:nvSpPr>
        <p:spPr/>
        <p:txBody>
          <a:bodyPr/>
          <a:lstStyle/>
          <a:p>
            <a:r>
              <a:rPr lang="nl-NL" dirty="0" smtClean="0"/>
              <a:t>Split-Online </a:t>
            </a:r>
            <a:r>
              <a:rPr lang="nl-NL" dirty="0"/>
              <a:t>Congres 2017 © A.R. van Wieren (BANNING NV)</a:t>
            </a:r>
          </a:p>
        </p:txBody>
      </p:sp>
      <p:sp>
        <p:nvSpPr>
          <p:cNvPr id="7" name="Tijdelijke aanduiding voor dianummer 6"/>
          <p:cNvSpPr>
            <a:spLocks noGrp="1"/>
          </p:cNvSpPr>
          <p:nvPr>
            <p:ph type="sldNum" sz="quarter" idx="12"/>
          </p:nvPr>
        </p:nvSpPr>
        <p:spPr/>
        <p:txBody>
          <a:bodyPr/>
          <a:lstStyle/>
          <a:p>
            <a:fld id="{96EB9E4A-90BD-964B-A192-E21F0300C8AE}" type="slidenum">
              <a:rPr lang="nl-NL" smtClean="0"/>
              <a:t>‹nr.›</a:t>
            </a:fld>
            <a:endParaRPr lang="nl-NL"/>
          </a:p>
        </p:txBody>
      </p:sp>
    </p:spTree>
    <p:extLst>
      <p:ext uri="{BB962C8B-B14F-4D97-AF65-F5344CB8AC3E}">
        <p14:creationId xmlns:p14="http://schemas.microsoft.com/office/powerpoint/2010/main" val="297818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en-US"/>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7" name="Tijdelijke aanduiding voor datum 6"/>
          <p:cNvSpPr>
            <a:spLocks noGrp="1"/>
          </p:cNvSpPr>
          <p:nvPr>
            <p:ph type="dt" sz="half" idx="10"/>
          </p:nvPr>
        </p:nvSpPr>
        <p:spPr>
          <a:xfrm>
            <a:off x="457200" y="6356350"/>
            <a:ext cx="2133600" cy="365125"/>
          </a:xfrm>
          <a:prstGeom prst="rect">
            <a:avLst/>
          </a:prstGeom>
        </p:spPr>
        <p:txBody>
          <a:bodyPr/>
          <a:lstStyle/>
          <a:p>
            <a:fld id="{06C37C9A-1089-D949-8ED9-E03426E7B4C8}" type="datetime1">
              <a:rPr lang="nl-NL" smtClean="0"/>
              <a:t>13-12-17</a:t>
            </a:fld>
            <a:endParaRPr lang="nl-NL"/>
          </a:p>
        </p:txBody>
      </p:sp>
      <p:sp>
        <p:nvSpPr>
          <p:cNvPr id="8" name="Tijdelijke aanduiding voor voettekst 7"/>
          <p:cNvSpPr>
            <a:spLocks noGrp="1"/>
          </p:cNvSpPr>
          <p:nvPr>
            <p:ph type="ftr" sz="quarter" idx="11"/>
          </p:nvPr>
        </p:nvSpPr>
        <p:spPr/>
        <p:txBody>
          <a:bodyPr/>
          <a:lstStyle/>
          <a:p>
            <a:r>
              <a:rPr lang="nl-NL" dirty="0" smtClean="0"/>
              <a:t>Split-Online </a:t>
            </a:r>
            <a:r>
              <a:rPr lang="nl-NL" dirty="0"/>
              <a:t>Congres 2017 © A.R. van Wieren (BANNING NV)</a:t>
            </a:r>
          </a:p>
        </p:txBody>
      </p:sp>
      <p:sp>
        <p:nvSpPr>
          <p:cNvPr id="9" name="Tijdelijke aanduiding voor dianummer 8"/>
          <p:cNvSpPr>
            <a:spLocks noGrp="1"/>
          </p:cNvSpPr>
          <p:nvPr>
            <p:ph type="sldNum" sz="quarter" idx="12"/>
          </p:nvPr>
        </p:nvSpPr>
        <p:spPr/>
        <p:txBody>
          <a:bodyPr/>
          <a:lstStyle/>
          <a:p>
            <a:fld id="{96EB9E4A-90BD-964B-A192-E21F0300C8AE}" type="slidenum">
              <a:rPr lang="nl-NL" smtClean="0"/>
              <a:t>‹nr.›</a:t>
            </a:fld>
            <a:endParaRPr lang="nl-NL"/>
          </a:p>
        </p:txBody>
      </p:sp>
    </p:spTree>
    <p:extLst>
      <p:ext uri="{BB962C8B-B14F-4D97-AF65-F5344CB8AC3E}">
        <p14:creationId xmlns:p14="http://schemas.microsoft.com/office/powerpoint/2010/main" val="1790409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Titelstijl van model bewerken</a:t>
            </a:r>
            <a:endParaRPr lang="nl-NL"/>
          </a:p>
        </p:txBody>
      </p:sp>
      <p:sp>
        <p:nvSpPr>
          <p:cNvPr id="3" name="Tijdelijke aanduiding voor datum 2"/>
          <p:cNvSpPr>
            <a:spLocks noGrp="1"/>
          </p:cNvSpPr>
          <p:nvPr>
            <p:ph type="dt" sz="half" idx="10"/>
          </p:nvPr>
        </p:nvSpPr>
        <p:spPr>
          <a:xfrm>
            <a:off x="457200" y="6356350"/>
            <a:ext cx="2133600" cy="365125"/>
          </a:xfrm>
          <a:prstGeom prst="rect">
            <a:avLst/>
          </a:prstGeom>
        </p:spPr>
        <p:txBody>
          <a:bodyPr/>
          <a:lstStyle/>
          <a:p>
            <a:fld id="{2DBCE04F-BE9F-7A48-B694-AB6EAE4576A2}" type="datetime1">
              <a:rPr lang="nl-NL" smtClean="0"/>
              <a:t>13-12-17</a:t>
            </a:fld>
            <a:endParaRPr lang="nl-NL"/>
          </a:p>
        </p:txBody>
      </p:sp>
      <p:sp>
        <p:nvSpPr>
          <p:cNvPr id="4" name="Tijdelijke aanduiding voor voettekst 3"/>
          <p:cNvSpPr>
            <a:spLocks noGrp="1"/>
          </p:cNvSpPr>
          <p:nvPr>
            <p:ph type="ftr" sz="quarter" idx="11"/>
          </p:nvPr>
        </p:nvSpPr>
        <p:spPr/>
        <p:txBody>
          <a:bodyPr/>
          <a:lstStyle/>
          <a:p>
            <a:r>
              <a:rPr lang="nl-NL" dirty="0" smtClean="0"/>
              <a:t>Split-Online </a:t>
            </a:r>
            <a:r>
              <a:rPr lang="nl-NL" dirty="0"/>
              <a:t>Congres 2017 © A.R. van Wieren (BANNING NV)</a:t>
            </a:r>
          </a:p>
        </p:txBody>
      </p:sp>
      <p:sp>
        <p:nvSpPr>
          <p:cNvPr id="5" name="Tijdelijke aanduiding voor dianummer 4"/>
          <p:cNvSpPr>
            <a:spLocks noGrp="1"/>
          </p:cNvSpPr>
          <p:nvPr>
            <p:ph type="sldNum" sz="quarter" idx="12"/>
          </p:nvPr>
        </p:nvSpPr>
        <p:spPr/>
        <p:txBody>
          <a:bodyPr/>
          <a:lstStyle/>
          <a:p>
            <a:fld id="{96EB9E4A-90BD-964B-A192-E21F0300C8AE}" type="slidenum">
              <a:rPr lang="nl-NL" smtClean="0"/>
              <a:t>‹nr.›</a:t>
            </a:fld>
            <a:endParaRPr lang="nl-NL"/>
          </a:p>
        </p:txBody>
      </p:sp>
    </p:spTree>
    <p:extLst>
      <p:ext uri="{BB962C8B-B14F-4D97-AF65-F5344CB8AC3E}">
        <p14:creationId xmlns:p14="http://schemas.microsoft.com/office/powerpoint/2010/main" val="2901056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a:xfrm>
            <a:off x="457200" y="6356350"/>
            <a:ext cx="2133600" cy="365125"/>
          </a:xfrm>
          <a:prstGeom prst="rect">
            <a:avLst/>
          </a:prstGeom>
        </p:spPr>
        <p:txBody>
          <a:bodyPr/>
          <a:lstStyle/>
          <a:p>
            <a:fld id="{4ECD08FB-8F88-EB46-A6C3-707084FC8ABA}" type="datetime1">
              <a:rPr lang="nl-NL" smtClean="0"/>
              <a:t>13-12-17</a:t>
            </a:fld>
            <a:endParaRPr lang="nl-NL"/>
          </a:p>
        </p:txBody>
      </p:sp>
      <p:sp>
        <p:nvSpPr>
          <p:cNvPr id="3" name="Tijdelijke aanduiding voor voettekst 2"/>
          <p:cNvSpPr>
            <a:spLocks noGrp="1"/>
          </p:cNvSpPr>
          <p:nvPr>
            <p:ph type="ftr" sz="quarter" idx="11"/>
          </p:nvPr>
        </p:nvSpPr>
        <p:spPr/>
        <p:txBody>
          <a:bodyPr/>
          <a:lstStyle/>
          <a:p>
            <a:r>
              <a:rPr lang="nl-NL" dirty="0" smtClean="0"/>
              <a:t>Split-Online </a:t>
            </a:r>
            <a:r>
              <a:rPr lang="nl-NL" dirty="0"/>
              <a:t>Congres 2017 © A.R. van Wieren (BANNING NV)</a:t>
            </a:r>
          </a:p>
        </p:txBody>
      </p:sp>
      <p:sp>
        <p:nvSpPr>
          <p:cNvPr id="4" name="Tijdelijke aanduiding voor dianummer 3"/>
          <p:cNvSpPr>
            <a:spLocks noGrp="1"/>
          </p:cNvSpPr>
          <p:nvPr>
            <p:ph type="sldNum" sz="quarter" idx="12"/>
          </p:nvPr>
        </p:nvSpPr>
        <p:spPr/>
        <p:txBody>
          <a:bodyPr/>
          <a:lstStyle/>
          <a:p>
            <a:fld id="{96EB9E4A-90BD-964B-A192-E21F0300C8AE}" type="slidenum">
              <a:rPr lang="nl-NL" smtClean="0"/>
              <a:t>‹nr.›</a:t>
            </a:fld>
            <a:endParaRPr lang="nl-NL"/>
          </a:p>
        </p:txBody>
      </p:sp>
    </p:spTree>
    <p:extLst>
      <p:ext uri="{BB962C8B-B14F-4D97-AF65-F5344CB8AC3E}">
        <p14:creationId xmlns:p14="http://schemas.microsoft.com/office/powerpoint/2010/main" val="2963318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Klik om de tekststijl van het model te bewerken</a:t>
            </a:r>
          </a:p>
        </p:txBody>
      </p:sp>
      <p:sp>
        <p:nvSpPr>
          <p:cNvPr id="5" name="Tijdelijke aanduiding voor datum 4"/>
          <p:cNvSpPr>
            <a:spLocks noGrp="1"/>
          </p:cNvSpPr>
          <p:nvPr>
            <p:ph type="dt" sz="half" idx="10"/>
          </p:nvPr>
        </p:nvSpPr>
        <p:spPr>
          <a:xfrm>
            <a:off x="457200" y="6356350"/>
            <a:ext cx="2133600" cy="365125"/>
          </a:xfrm>
          <a:prstGeom prst="rect">
            <a:avLst/>
          </a:prstGeom>
        </p:spPr>
        <p:txBody>
          <a:bodyPr/>
          <a:lstStyle/>
          <a:p>
            <a:fld id="{FCA3C084-F97B-8041-A440-92F918EE9D08}" type="datetime1">
              <a:rPr lang="nl-NL" smtClean="0"/>
              <a:t>13-12-17</a:t>
            </a:fld>
            <a:endParaRPr lang="nl-NL"/>
          </a:p>
        </p:txBody>
      </p:sp>
      <p:sp>
        <p:nvSpPr>
          <p:cNvPr id="6" name="Tijdelijke aanduiding voor voettekst 5"/>
          <p:cNvSpPr>
            <a:spLocks noGrp="1"/>
          </p:cNvSpPr>
          <p:nvPr>
            <p:ph type="ftr" sz="quarter" idx="11"/>
          </p:nvPr>
        </p:nvSpPr>
        <p:spPr/>
        <p:txBody>
          <a:bodyPr/>
          <a:lstStyle/>
          <a:p>
            <a:r>
              <a:rPr lang="nl-NL" dirty="0" smtClean="0"/>
              <a:t>Split-Online </a:t>
            </a:r>
            <a:r>
              <a:rPr lang="nl-NL" dirty="0"/>
              <a:t>Congres 2017 © A.R. van Wieren (BANNING NV)</a:t>
            </a:r>
          </a:p>
        </p:txBody>
      </p:sp>
      <p:sp>
        <p:nvSpPr>
          <p:cNvPr id="7" name="Tijdelijke aanduiding voor dianummer 6"/>
          <p:cNvSpPr>
            <a:spLocks noGrp="1"/>
          </p:cNvSpPr>
          <p:nvPr>
            <p:ph type="sldNum" sz="quarter" idx="12"/>
          </p:nvPr>
        </p:nvSpPr>
        <p:spPr/>
        <p:txBody>
          <a:bodyPr/>
          <a:lstStyle/>
          <a:p>
            <a:fld id="{96EB9E4A-90BD-964B-A192-E21F0300C8AE}" type="slidenum">
              <a:rPr lang="nl-NL" smtClean="0"/>
              <a:t>‹nr.›</a:t>
            </a:fld>
            <a:endParaRPr lang="nl-NL"/>
          </a:p>
        </p:txBody>
      </p:sp>
    </p:spTree>
    <p:extLst>
      <p:ext uri="{BB962C8B-B14F-4D97-AF65-F5344CB8AC3E}">
        <p14:creationId xmlns:p14="http://schemas.microsoft.com/office/powerpoint/2010/main" val="350327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Klik om de tekststijl van het model te bewerken</a:t>
            </a:r>
          </a:p>
        </p:txBody>
      </p:sp>
      <p:sp>
        <p:nvSpPr>
          <p:cNvPr id="5" name="Tijdelijke aanduiding voor datum 4"/>
          <p:cNvSpPr>
            <a:spLocks noGrp="1"/>
          </p:cNvSpPr>
          <p:nvPr>
            <p:ph type="dt" sz="half" idx="10"/>
          </p:nvPr>
        </p:nvSpPr>
        <p:spPr>
          <a:xfrm>
            <a:off x="457200" y="6356350"/>
            <a:ext cx="2133600" cy="365125"/>
          </a:xfrm>
          <a:prstGeom prst="rect">
            <a:avLst/>
          </a:prstGeom>
        </p:spPr>
        <p:txBody>
          <a:bodyPr/>
          <a:lstStyle/>
          <a:p>
            <a:fld id="{A1900BA7-C37D-0646-AA8A-8A04FE6537CE}" type="datetime1">
              <a:rPr lang="nl-NL" smtClean="0"/>
              <a:t>13-12-17</a:t>
            </a:fld>
            <a:endParaRPr lang="nl-NL"/>
          </a:p>
        </p:txBody>
      </p:sp>
      <p:sp>
        <p:nvSpPr>
          <p:cNvPr id="6" name="Tijdelijke aanduiding voor voettekst 5"/>
          <p:cNvSpPr>
            <a:spLocks noGrp="1"/>
          </p:cNvSpPr>
          <p:nvPr>
            <p:ph type="ftr" sz="quarter" idx="11"/>
          </p:nvPr>
        </p:nvSpPr>
        <p:spPr/>
        <p:txBody>
          <a:bodyPr/>
          <a:lstStyle/>
          <a:p>
            <a:r>
              <a:rPr lang="nl-NL" dirty="0" smtClean="0"/>
              <a:t>Split-Online </a:t>
            </a:r>
            <a:r>
              <a:rPr lang="nl-NL" dirty="0"/>
              <a:t>Congres 2017 © A.R. van Wieren (BANNING NV)</a:t>
            </a:r>
          </a:p>
        </p:txBody>
      </p:sp>
      <p:sp>
        <p:nvSpPr>
          <p:cNvPr id="7" name="Tijdelijke aanduiding voor dianummer 6"/>
          <p:cNvSpPr>
            <a:spLocks noGrp="1"/>
          </p:cNvSpPr>
          <p:nvPr>
            <p:ph type="sldNum" sz="quarter" idx="12"/>
          </p:nvPr>
        </p:nvSpPr>
        <p:spPr/>
        <p:txBody>
          <a:bodyPr/>
          <a:lstStyle/>
          <a:p>
            <a:fld id="{96EB9E4A-90BD-964B-A192-E21F0300C8AE}" type="slidenum">
              <a:rPr lang="nl-NL" smtClean="0"/>
              <a:t>‹nr.›</a:t>
            </a:fld>
            <a:endParaRPr lang="nl-NL"/>
          </a:p>
        </p:txBody>
      </p:sp>
    </p:spTree>
    <p:extLst>
      <p:ext uri="{BB962C8B-B14F-4D97-AF65-F5344CB8AC3E}">
        <p14:creationId xmlns:p14="http://schemas.microsoft.com/office/powerpoint/2010/main" val="11324039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logo_header_bannin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22837" y="5486400"/>
            <a:ext cx="7180567" cy="13673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Titelstijl van model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err="1"/>
              <a:t>Klik</a:t>
            </a:r>
            <a:r>
              <a:rPr lang="en-US" dirty="0"/>
              <a:t> </a:t>
            </a:r>
            <a:r>
              <a:rPr lang="en-US" dirty="0" err="1"/>
              <a:t>om</a:t>
            </a:r>
            <a:r>
              <a:rPr lang="en-US" dirty="0"/>
              <a:t> de </a:t>
            </a:r>
            <a:r>
              <a:rPr lang="en-US" dirty="0" err="1"/>
              <a:t>tekststijl</a:t>
            </a:r>
            <a:r>
              <a:rPr lang="en-US" dirty="0"/>
              <a:t> van het model </a:t>
            </a:r>
            <a:r>
              <a:rPr lang="en-US" dirty="0" err="1"/>
              <a:t>te</a:t>
            </a:r>
            <a:r>
              <a:rPr lang="en-US" dirty="0"/>
              <a:t> </a:t>
            </a:r>
            <a:r>
              <a:rPr lang="en-US" dirty="0" err="1"/>
              <a:t>bewerken</a:t>
            </a:r>
            <a:endParaRPr lang="en-US" dirty="0"/>
          </a:p>
          <a:p>
            <a:pPr lvl="1"/>
            <a:r>
              <a:rPr lang="en-US" dirty="0" err="1"/>
              <a:t>Tweede</a:t>
            </a:r>
            <a:r>
              <a:rPr lang="en-US" dirty="0"/>
              <a:t> </a:t>
            </a:r>
            <a:r>
              <a:rPr lang="en-US" dirty="0" err="1"/>
              <a:t>niveau</a:t>
            </a:r>
            <a:endParaRPr lang="en-US" dirty="0"/>
          </a:p>
          <a:p>
            <a:pPr lvl="2"/>
            <a:r>
              <a:rPr lang="en-US" dirty="0" err="1"/>
              <a:t>Derde</a:t>
            </a:r>
            <a:r>
              <a:rPr lang="en-US" dirty="0"/>
              <a:t> </a:t>
            </a:r>
            <a:r>
              <a:rPr lang="en-US" dirty="0" err="1"/>
              <a:t>niveau</a:t>
            </a:r>
            <a:endParaRPr lang="en-US" dirty="0"/>
          </a:p>
          <a:p>
            <a:pPr lvl="3"/>
            <a:r>
              <a:rPr lang="en-US" dirty="0" err="1"/>
              <a:t>Vierde</a:t>
            </a:r>
            <a:r>
              <a:rPr lang="en-US" dirty="0"/>
              <a:t> </a:t>
            </a:r>
            <a:r>
              <a:rPr lang="en-US" dirty="0" err="1"/>
              <a:t>niveau</a:t>
            </a:r>
            <a:endParaRPr lang="en-US" dirty="0"/>
          </a:p>
          <a:p>
            <a:pPr lvl="4"/>
            <a:r>
              <a:rPr lang="en-US" dirty="0" err="1"/>
              <a:t>Vijfde</a:t>
            </a:r>
            <a:r>
              <a:rPr lang="en-US" dirty="0"/>
              <a:t> </a:t>
            </a:r>
            <a:r>
              <a:rPr lang="en-US" dirty="0" err="1"/>
              <a:t>niveau</a:t>
            </a:r>
            <a:endParaRPr lang="nl-NL" dirty="0"/>
          </a:p>
        </p:txBody>
      </p:sp>
      <p:sp>
        <p:nvSpPr>
          <p:cNvPr id="5" name="Tijdelijke aanduiding voor voettekst 4"/>
          <p:cNvSpPr>
            <a:spLocks noGrp="1"/>
          </p:cNvSpPr>
          <p:nvPr>
            <p:ph type="ftr" sz="quarter" idx="3"/>
          </p:nvPr>
        </p:nvSpPr>
        <p:spPr>
          <a:xfrm>
            <a:off x="444500" y="611822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dirty="0" smtClean="0"/>
              <a:t>Split-Online </a:t>
            </a:r>
            <a:r>
              <a:rPr lang="nl-NL" dirty="0"/>
              <a:t>Congres 2017 © A.R. van Wieren (BANNING NV)</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B9E4A-90BD-964B-A192-E21F0300C8AE}" type="slidenum">
              <a:rPr lang="nl-NL" smtClean="0"/>
              <a:t>‹nr.›</a:t>
            </a:fld>
            <a:endParaRPr lang="nl-NL"/>
          </a:p>
        </p:txBody>
      </p:sp>
    </p:spTree>
    <p:extLst>
      <p:ext uri="{BB962C8B-B14F-4D97-AF65-F5344CB8AC3E}">
        <p14:creationId xmlns:p14="http://schemas.microsoft.com/office/powerpoint/2010/main" val="768906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1211973" y="625441"/>
            <a:ext cx="6720054" cy="2764470"/>
          </a:xfrm>
          <a:solidFill>
            <a:srgbClr val="FF0000"/>
          </a:solidFill>
        </p:spPr>
        <p:txBody>
          <a:bodyPr/>
          <a:lstStyle/>
          <a:p>
            <a:pPr eaLnBrk="1" hangingPunct="1"/>
            <a:r>
              <a:rPr lang="nl-NL" sz="4000" b="1" dirty="0" smtClean="0">
                <a:solidFill>
                  <a:schemeClr val="bg1"/>
                </a:solidFill>
                <a:latin typeface="Calibri" charset="0"/>
                <a:ea typeface="MS PGothic" charset="0"/>
                <a:cs typeface="MS PGothic" charset="0"/>
              </a:rPr>
              <a:t>Split- Online </a:t>
            </a:r>
            <a:r>
              <a:rPr lang="nl-NL" sz="4000" b="1" dirty="0">
                <a:solidFill>
                  <a:schemeClr val="bg1"/>
                </a:solidFill>
                <a:latin typeface="Calibri" charset="0"/>
                <a:ea typeface="MS PGothic" charset="0"/>
                <a:cs typeface="MS PGothic" charset="0"/>
              </a:rPr>
              <a:t>Congres </a:t>
            </a:r>
            <a:r>
              <a:rPr lang="nl-NL" sz="4000" dirty="0">
                <a:solidFill>
                  <a:schemeClr val="bg1"/>
                </a:solidFill>
                <a:latin typeface="Calibri" charset="0"/>
                <a:ea typeface="MS PGothic" charset="0"/>
                <a:cs typeface="MS PGothic" charset="0"/>
              </a:rPr>
              <a:t/>
            </a:r>
            <a:br>
              <a:rPr lang="nl-NL" sz="4000" dirty="0">
                <a:solidFill>
                  <a:schemeClr val="bg1"/>
                </a:solidFill>
                <a:latin typeface="Calibri" charset="0"/>
                <a:ea typeface="MS PGothic" charset="0"/>
                <a:cs typeface="MS PGothic" charset="0"/>
              </a:rPr>
            </a:br>
            <a:r>
              <a:rPr lang="nl-NL" sz="2000" dirty="0">
                <a:solidFill>
                  <a:schemeClr val="bg1"/>
                </a:solidFill>
                <a:latin typeface="Calibri" charset="0"/>
                <a:ea typeface="MS PGothic" charset="0"/>
                <a:cs typeface="MS PGothic" charset="0"/>
              </a:rPr>
              <a:t>Zitting 14 december 2017</a:t>
            </a:r>
            <a:r>
              <a:rPr lang="nl-NL" sz="4000" dirty="0">
                <a:solidFill>
                  <a:schemeClr val="bg1"/>
                </a:solidFill>
                <a:latin typeface="Calibri" charset="0"/>
                <a:ea typeface="MS PGothic" charset="0"/>
                <a:cs typeface="MS PGothic" charset="0"/>
              </a:rPr>
              <a:t/>
            </a:r>
            <a:br>
              <a:rPr lang="nl-NL" sz="4000" dirty="0">
                <a:solidFill>
                  <a:schemeClr val="bg1"/>
                </a:solidFill>
                <a:latin typeface="Calibri" charset="0"/>
                <a:ea typeface="MS PGothic" charset="0"/>
                <a:cs typeface="MS PGothic" charset="0"/>
              </a:rPr>
            </a:br>
            <a:r>
              <a:rPr lang="nl-NL" sz="4000" dirty="0">
                <a:solidFill>
                  <a:schemeClr val="bg1"/>
                </a:solidFill>
                <a:latin typeface="Calibri" charset="0"/>
                <a:ea typeface="MS PGothic" charset="0"/>
                <a:cs typeface="MS PGothic" charset="0"/>
              </a:rPr>
              <a:t>Kools-Appels</a:t>
            </a:r>
            <a:endParaRPr lang="nl-NL" sz="3600" dirty="0">
              <a:solidFill>
                <a:schemeClr val="bg1"/>
              </a:solidFill>
              <a:latin typeface="Calibri" charset="0"/>
              <a:ea typeface="MS PGothic" charset="0"/>
              <a:cs typeface="MS PGothic" charset="0"/>
            </a:endParaRPr>
          </a:p>
        </p:txBody>
      </p:sp>
      <p:sp>
        <p:nvSpPr>
          <p:cNvPr id="13315" name="Rectangle 3"/>
          <p:cNvSpPr>
            <a:spLocks noGrp="1" noChangeArrowheads="1"/>
          </p:cNvSpPr>
          <p:nvPr>
            <p:ph type="subTitle" idx="1"/>
          </p:nvPr>
        </p:nvSpPr>
        <p:spPr>
          <a:xfrm>
            <a:off x="1371600" y="3891116"/>
            <a:ext cx="6400800" cy="1306689"/>
          </a:xfrm>
        </p:spPr>
        <p:txBody>
          <a:bodyPr/>
          <a:lstStyle/>
          <a:p>
            <a:pPr eaLnBrk="1" hangingPunct="1">
              <a:lnSpc>
                <a:spcPct val="90000"/>
              </a:lnSpc>
              <a:buFont typeface="Wingdings" charset="0"/>
              <a:buNone/>
            </a:pPr>
            <a:r>
              <a:rPr lang="en-US" dirty="0">
                <a:latin typeface="Calibri" charset="0"/>
              </a:rPr>
              <a:t>Agnes van Wieren</a:t>
            </a:r>
          </a:p>
          <a:p>
            <a:pPr eaLnBrk="1" hangingPunct="1">
              <a:lnSpc>
                <a:spcPct val="90000"/>
              </a:lnSpc>
              <a:buFont typeface="Wingdings" charset="0"/>
              <a:buNone/>
            </a:pPr>
            <a:r>
              <a:rPr lang="en-US" dirty="0">
                <a:latin typeface="Calibri" charset="0"/>
              </a:rPr>
              <a:t>BANNING NV </a:t>
            </a:r>
            <a:r>
              <a:rPr lang="ja-JP" altLang="en-US" dirty="0">
                <a:latin typeface="Calibri" charset="0"/>
                <a:ea typeface="MS PGothic" charset="0"/>
                <a:cs typeface="MS PGothic" charset="0"/>
              </a:rPr>
              <a:t>‘</a:t>
            </a:r>
            <a:r>
              <a:rPr lang="en-US" altLang="ja-JP" dirty="0">
                <a:latin typeface="Calibri" charset="0"/>
                <a:ea typeface="MS PGothic" charset="0"/>
                <a:cs typeface="MS PGothic" charset="0"/>
              </a:rPr>
              <a:t>s-Hertogenbosch</a:t>
            </a:r>
            <a:endParaRPr lang="en-US" dirty="0">
              <a:latin typeface="Calibri" charset="0"/>
            </a:endParaRPr>
          </a:p>
        </p:txBody>
      </p:sp>
      <p:sp>
        <p:nvSpPr>
          <p:cNvPr id="3" name="Tijdelijke aanduiding voor dianummer 2"/>
          <p:cNvSpPr>
            <a:spLocks noGrp="1"/>
          </p:cNvSpPr>
          <p:nvPr>
            <p:ph type="sldNum" sz="quarter" idx="12"/>
          </p:nvPr>
        </p:nvSpPr>
        <p:spPr/>
        <p:txBody>
          <a:bodyPr/>
          <a:lstStyle/>
          <a:p>
            <a:fld id="{96EB9E4A-90BD-964B-A192-E21F0300C8AE}" type="slidenum">
              <a:rPr lang="nl-NL" smtClean="0"/>
              <a:t>2</a:t>
            </a:fld>
            <a:endParaRPr lang="nl-NL"/>
          </a:p>
        </p:txBody>
      </p:sp>
    </p:spTree>
    <p:extLst>
      <p:ext uri="{BB962C8B-B14F-4D97-AF65-F5344CB8AC3E}">
        <p14:creationId xmlns:p14="http://schemas.microsoft.com/office/powerpoint/2010/main" val="7102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xmlns="" id="{5E95BB27-88CD-44ED-9748-B85570696ED0}"/>
              </a:ext>
            </a:extLst>
          </p:cNvPr>
          <p:cNvSpPr>
            <a:spLocks noGrp="1" noChangeArrowheads="1"/>
          </p:cNvSpPr>
          <p:nvPr>
            <p:ph idx="1"/>
          </p:nvPr>
        </p:nvSpPr>
        <p:spPr>
          <a:xfrm>
            <a:off x="459088" y="911691"/>
            <a:ext cx="8229600" cy="4503416"/>
          </a:xfrm>
          <a:gradFill>
            <a:gsLst>
              <a:gs pos="100000">
                <a:schemeClr val="bg2">
                  <a:lumMod val="90000"/>
                </a:schemeClr>
              </a:gs>
              <a:gs pos="0">
                <a:srgbClr val="FF8FE2"/>
              </a:gs>
              <a:gs pos="98000">
                <a:schemeClr val="bg1"/>
              </a:gs>
              <a:gs pos="96000">
                <a:schemeClr val="bg1"/>
              </a:gs>
              <a:gs pos="0">
                <a:schemeClr val="bg1">
                  <a:lumMod val="85000"/>
                </a:schemeClr>
              </a:gs>
            </a:gsLst>
            <a:path path="circle">
              <a:fillToRect r="100000" b="100000"/>
            </a:path>
          </a:gradFill>
        </p:spPr>
        <p:txBody>
          <a:bodyPr>
            <a:normAutofit/>
          </a:bodyPr>
          <a:lstStyle/>
          <a:p>
            <a:pPr>
              <a:lnSpc>
                <a:spcPct val="90000"/>
              </a:lnSpc>
              <a:buFont typeface="Wingdings" panose="05000000000000000000" pitchFamily="2" charset="2"/>
              <a:buChar char="§"/>
              <a:defRPr/>
            </a:pPr>
            <a:r>
              <a:rPr lang="nl-NL" sz="2000" dirty="0"/>
              <a:t>De vrouw miskent dat de man bovendien niet in staat is om – voorzover van toepassing – dividend uit te keren, noch als het gaat om draagkracht, noch ten behoeve van financiering aandeel vrouw in (deel van) de waarde van de aandelen. </a:t>
            </a:r>
            <a:br>
              <a:rPr lang="nl-NL" sz="2000" dirty="0"/>
            </a:br>
            <a:endParaRPr lang="nl-NL" sz="2000" dirty="0"/>
          </a:p>
          <a:p>
            <a:pPr>
              <a:lnSpc>
                <a:spcPct val="90000"/>
              </a:lnSpc>
              <a:buFont typeface="Wingdings" panose="05000000000000000000" pitchFamily="2" charset="2"/>
              <a:buChar char="§"/>
              <a:defRPr/>
            </a:pPr>
            <a:r>
              <a:rPr lang="nl-NL" sz="2000" dirty="0"/>
              <a:t>De vrouw houdt – ten onrechte – geen rekening met de </a:t>
            </a:r>
            <a:r>
              <a:rPr lang="nl-NL" sz="2000" u="sng" dirty="0"/>
              <a:t>dividendklem</a:t>
            </a:r>
            <a:r>
              <a:rPr lang="nl-NL" sz="2000" dirty="0"/>
              <a:t> tengevolge van PEB</a:t>
            </a:r>
            <a:br>
              <a:rPr lang="nl-NL" sz="2000" dirty="0"/>
            </a:br>
            <a:endParaRPr lang="nl-NL" sz="2000" dirty="0"/>
          </a:p>
          <a:p>
            <a:pPr>
              <a:lnSpc>
                <a:spcPct val="90000"/>
              </a:lnSpc>
              <a:buFont typeface="Wingdings" panose="05000000000000000000" pitchFamily="2" charset="2"/>
              <a:buChar char="§"/>
              <a:defRPr/>
            </a:pPr>
            <a:r>
              <a:rPr lang="nl-NL" sz="2000" dirty="0"/>
              <a:t>De fiscale pensioenvoorziening (op de balans) is weliswaar </a:t>
            </a:r>
            <a:r>
              <a:rPr lang="nl-NL" altLang="nl-NL" sz="2000" dirty="0"/>
              <a:t>€ </a:t>
            </a:r>
            <a:r>
              <a:rPr lang="nl-NL" sz="2000" dirty="0"/>
              <a:t>766.076, maar de commerciële waarde </a:t>
            </a:r>
            <a:r>
              <a:rPr lang="nl-NL" altLang="nl-NL" sz="2000" dirty="0"/>
              <a:t>€</a:t>
            </a:r>
            <a:r>
              <a:rPr lang="nl-NL" sz="2000" dirty="0"/>
              <a:t> 1.231.731</a:t>
            </a:r>
            <a:br>
              <a:rPr lang="nl-NL" sz="2000" dirty="0"/>
            </a:br>
            <a:endParaRPr lang="nl-NL" sz="2000" dirty="0"/>
          </a:p>
          <a:p>
            <a:pPr>
              <a:lnSpc>
                <a:spcPct val="90000"/>
              </a:lnSpc>
              <a:buFont typeface="Wingdings" panose="05000000000000000000" pitchFamily="2" charset="2"/>
              <a:buChar char="§"/>
              <a:defRPr/>
            </a:pPr>
            <a:r>
              <a:rPr lang="nl-NL" sz="2000" dirty="0"/>
              <a:t>Aangezien het eigen vermogen en de (commerciële waarde van de) communicerende vaten zijn, kan en mag (bestuurdersaansprakelijkheid ook voor de vrouw) er geen dividend worden uitgekeerd</a:t>
            </a:r>
            <a:endParaRPr lang="nl-NL" altLang="nl-NL" sz="2000" dirty="0">
              <a:ea typeface="+mn-ea"/>
            </a:endParaRPr>
          </a:p>
        </p:txBody>
      </p:sp>
      <p:sp>
        <p:nvSpPr>
          <p:cNvPr id="15365" name="Tijdelijke aanduiding voor dianummer 2"/>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DD1126D-3F16-B146-89BE-01D74BA8B2D6}" type="slidenum">
              <a:rPr lang="nl-NL">
                <a:latin typeface="Calibri" charset="0"/>
              </a:rPr>
              <a:pPr/>
              <a:t>11</a:t>
            </a:fld>
            <a:endParaRPr lang="nl-NL">
              <a:latin typeface="Calibri" charset="0"/>
            </a:endParaRPr>
          </a:p>
        </p:txBody>
      </p:sp>
      <p:sp>
        <p:nvSpPr>
          <p:cNvPr id="6" name="Tijdelijke aanduiding voor voettekst 2"/>
          <p:cNvSpPr>
            <a:spLocks noGrp="1"/>
          </p:cNvSpPr>
          <p:nvPr>
            <p:ph type="ftr" sz="quarter" idx="11"/>
          </p:nvPr>
        </p:nvSpPr>
        <p:spPr>
          <a:xfrm>
            <a:off x="546409" y="5991225"/>
            <a:ext cx="2895600" cy="365125"/>
          </a:xfrm>
        </p:spPr>
        <p:txBody>
          <a:bodyPr/>
          <a:lstStyle/>
          <a:p>
            <a:r>
              <a:rPr lang="nl-NL" dirty="0" smtClean="0"/>
              <a:t>Split-Online </a:t>
            </a:r>
            <a:r>
              <a:rPr lang="nl-NL" dirty="0"/>
              <a:t>Congres 2017 </a:t>
            </a:r>
            <a:endParaRPr lang="nl-NL" dirty="0" smtClean="0"/>
          </a:p>
          <a:p>
            <a:r>
              <a:rPr lang="nl-NL" dirty="0" smtClean="0"/>
              <a:t>© </a:t>
            </a:r>
            <a:r>
              <a:rPr lang="nl-NL" dirty="0"/>
              <a:t>A.R. van Wieren (BANNING NV)</a:t>
            </a:r>
          </a:p>
        </p:txBody>
      </p:sp>
      <p:sp>
        <p:nvSpPr>
          <p:cNvPr id="9" name="Rectangle 2"/>
          <p:cNvSpPr txBox="1">
            <a:spLocks noChangeArrowheads="1"/>
          </p:cNvSpPr>
          <p:nvPr/>
        </p:nvSpPr>
        <p:spPr>
          <a:xfrm>
            <a:off x="444500" y="291178"/>
            <a:ext cx="8242300" cy="333170"/>
          </a:xfrm>
          <a:prstGeom prst="rect">
            <a:avLst/>
          </a:prstGeom>
          <a:solidFill>
            <a:srgbClr val="FF0000"/>
          </a:solidFill>
        </p:spPr>
        <p:txBody>
          <a:bodyPr vert="horz" lIns="91440" tIns="45720" rIns="91440" bIns="45720" rtlCol="0" anchor="ctr">
            <a:normAutofit fontScale="7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NL" sz="2400" dirty="0">
                <a:solidFill>
                  <a:schemeClr val="bg1"/>
                </a:solidFill>
                <a:latin typeface="Calibri" charset="0"/>
              </a:rPr>
              <a:t>Vervolg</a:t>
            </a:r>
          </a:p>
        </p:txBody>
      </p:sp>
    </p:spTree>
    <p:extLst>
      <p:ext uri="{BB962C8B-B14F-4D97-AF65-F5344CB8AC3E}">
        <p14:creationId xmlns:p14="http://schemas.microsoft.com/office/powerpoint/2010/main" val="216984445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xmlns="" id="{5E95BB27-88CD-44ED-9748-B85570696ED0}"/>
              </a:ext>
            </a:extLst>
          </p:cNvPr>
          <p:cNvSpPr>
            <a:spLocks noGrp="1" noChangeArrowheads="1"/>
          </p:cNvSpPr>
          <p:nvPr>
            <p:ph idx="1"/>
          </p:nvPr>
        </p:nvSpPr>
        <p:spPr>
          <a:xfrm>
            <a:off x="457200" y="948413"/>
            <a:ext cx="8229600" cy="4807974"/>
          </a:xfrm>
          <a:gradFill>
            <a:gsLst>
              <a:gs pos="100000">
                <a:schemeClr val="bg2">
                  <a:lumMod val="90000"/>
                </a:schemeClr>
              </a:gs>
              <a:gs pos="0">
                <a:srgbClr val="FF8FE2"/>
              </a:gs>
              <a:gs pos="98000">
                <a:schemeClr val="bg1"/>
              </a:gs>
              <a:gs pos="96000">
                <a:schemeClr val="bg1"/>
              </a:gs>
              <a:gs pos="0">
                <a:schemeClr val="bg1">
                  <a:lumMod val="85000"/>
                </a:schemeClr>
              </a:gs>
            </a:gsLst>
            <a:path path="circle">
              <a:fillToRect r="100000" b="100000"/>
            </a:path>
          </a:gradFill>
        </p:spPr>
        <p:txBody>
          <a:bodyPr>
            <a:normAutofit/>
          </a:bodyPr>
          <a:lstStyle/>
          <a:p>
            <a:pPr>
              <a:lnSpc>
                <a:spcPct val="90000"/>
              </a:lnSpc>
              <a:buFont typeface="Wingdings" panose="05000000000000000000" pitchFamily="2" charset="2"/>
              <a:buChar char="§"/>
              <a:defRPr/>
            </a:pPr>
            <a:r>
              <a:rPr lang="nl-NL" altLang="nl-NL" sz="2000" dirty="0">
                <a:ea typeface="+mn-ea"/>
              </a:rPr>
              <a:t>Lasten aan de zijde van de man (DKI):</a:t>
            </a:r>
          </a:p>
          <a:p>
            <a:pPr>
              <a:lnSpc>
                <a:spcPct val="90000"/>
              </a:lnSpc>
              <a:buFont typeface="Wingdings" panose="05000000000000000000" pitchFamily="2" charset="2"/>
              <a:buChar char="§"/>
              <a:defRPr/>
            </a:pPr>
            <a:endParaRPr lang="nl-NL" altLang="nl-NL" sz="2000" dirty="0">
              <a:ea typeface="+mn-ea"/>
            </a:endParaRPr>
          </a:p>
          <a:p>
            <a:pPr>
              <a:lnSpc>
                <a:spcPct val="90000"/>
              </a:lnSpc>
              <a:buFont typeface="Wingdings" panose="05000000000000000000" pitchFamily="2" charset="2"/>
              <a:buChar char="§"/>
              <a:defRPr/>
            </a:pPr>
            <a:r>
              <a:rPr lang="nl-NL" altLang="nl-NL" sz="2000" dirty="0"/>
              <a:t>De (aflossingsvrije) box 1 lening bij de BV gaat naar de man. Dit is – fiscaal gezien – v.w.b. het ‘aandeel (helft) van de vrouw’ een nieuwe lening, zodat – wil de rente (3%) aftrekbaar blijven – sprake is van een lening o.b.v. annuïteit </a:t>
            </a:r>
            <a:r>
              <a:rPr lang="nl-NL" altLang="nl-NL" sz="2000" dirty="0">
                <a:sym typeface="Wingdings" panose="05000000000000000000" pitchFamily="2" charset="2"/>
              </a:rPr>
              <a:t> gevolg: hogere woonlasten (rente </a:t>
            </a:r>
            <a:r>
              <a:rPr lang="nl-NL" altLang="nl-NL" sz="2000" i="1" dirty="0">
                <a:sym typeface="Wingdings" panose="05000000000000000000" pitchFamily="2" charset="2"/>
              </a:rPr>
              <a:t>en</a:t>
            </a:r>
            <a:r>
              <a:rPr lang="nl-NL" altLang="nl-NL" sz="2000" dirty="0">
                <a:sym typeface="Wingdings" panose="05000000000000000000" pitchFamily="2" charset="2"/>
              </a:rPr>
              <a:t> aflossing). De vrouw houdt hier geen rekening mee</a:t>
            </a:r>
          </a:p>
          <a:p>
            <a:pPr>
              <a:lnSpc>
                <a:spcPct val="90000"/>
              </a:lnSpc>
              <a:buFont typeface="Wingdings" panose="05000000000000000000" pitchFamily="2" charset="2"/>
              <a:buChar char="§"/>
              <a:defRPr/>
            </a:pPr>
            <a:r>
              <a:rPr lang="nl-NL" altLang="nl-NL" sz="2000" dirty="0">
                <a:sym typeface="Wingdings" panose="05000000000000000000" pitchFamily="2" charset="2"/>
              </a:rPr>
              <a:t>Idem v.w.b. financiering aandeel van de vrouw in de overwaarde van de woning: </a:t>
            </a:r>
            <a:r>
              <a:rPr lang="nl-NL" altLang="nl-NL" sz="2000" dirty="0"/>
              <a:t>€ </a:t>
            </a:r>
            <a:r>
              <a:rPr lang="nl-NL" altLang="nl-NL" sz="2000" dirty="0">
                <a:sym typeface="Wingdings" panose="05000000000000000000" pitchFamily="2" charset="2"/>
              </a:rPr>
              <a:t>100.000 (box 1) onder voorwaarde van annuïteit (d.i. verhoging woonlast man)</a:t>
            </a:r>
          </a:p>
          <a:p>
            <a:pPr>
              <a:lnSpc>
                <a:spcPct val="90000"/>
              </a:lnSpc>
              <a:buFont typeface="Wingdings" panose="05000000000000000000" pitchFamily="2" charset="2"/>
              <a:buChar char="§"/>
              <a:defRPr/>
            </a:pPr>
            <a:r>
              <a:rPr lang="nl-NL" altLang="nl-NL" sz="2000" dirty="0">
                <a:sym typeface="Wingdings" panose="05000000000000000000" pitchFamily="2" charset="2"/>
              </a:rPr>
              <a:t>De man zal – ten laste van zijn draagkracht – de rente en aflossing van de rekening courantschuld bij de BV dienen te voldoen. Rente 4%: </a:t>
            </a:r>
            <a:r>
              <a:rPr lang="nl-NL" altLang="nl-NL" sz="2000" dirty="0"/>
              <a:t>€</a:t>
            </a:r>
            <a:r>
              <a:rPr lang="nl-NL" altLang="nl-NL" sz="2000" dirty="0">
                <a:sym typeface="Wingdings" panose="05000000000000000000" pitchFamily="2" charset="2"/>
              </a:rPr>
              <a:t> 5.752 per jaar (</a:t>
            </a:r>
            <a:r>
              <a:rPr lang="nl-NL" altLang="nl-NL" sz="2000" dirty="0"/>
              <a:t>€</a:t>
            </a:r>
            <a:r>
              <a:rPr lang="nl-NL" altLang="nl-NL" sz="2000" dirty="0">
                <a:sym typeface="Wingdings" panose="05000000000000000000" pitchFamily="2" charset="2"/>
              </a:rPr>
              <a:t> 479,36 </a:t>
            </a:r>
            <a:r>
              <a:rPr lang="nl-NL" altLang="nl-NL" sz="2000" dirty="0" err="1">
                <a:sym typeface="Wingdings" panose="05000000000000000000" pitchFamily="2" charset="2"/>
              </a:rPr>
              <a:t>p.mnd</a:t>
            </a:r>
            <a:r>
              <a:rPr lang="nl-NL" altLang="nl-NL" sz="2000" dirty="0">
                <a:sym typeface="Wingdings" panose="05000000000000000000" pitchFamily="2" charset="2"/>
              </a:rPr>
              <a:t>.), te vermeerderen met aflossing t.l.v. salaris (namelijk geen dividend mogelijk i.v.m. PEB en eventueel aandeel vrouw in waarde aandelen)</a:t>
            </a:r>
            <a:endParaRPr lang="nl-NL" altLang="nl-NL" sz="2000" dirty="0">
              <a:ea typeface="+mn-ea"/>
            </a:endParaRPr>
          </a:p>
        </p:txBody>
      </p:sp>
      <p:sp>
        <p:nvSpPr>
          <p:cNvPr id="15365" name="Tijdelijke aanduiding voor dianummer 2"/>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DD1126D-3F16-B146-89BE-01D74BA8B2D6}" type="slidenum">
              <a:rPr lang="nl-NL">
                <a:latin typeface="Calibri" charset="0"/>
              </a:rPr>
              <a:pPr/>
              <a:t>12</a:t>
            </a:fld>
            <a:endParaRPr lang="nl-NL">
              <a:latin typeface="Calibri" charset="0"/>
            </a:endParaRPr>
          </a:p>
        </p:txBody>
      </p:sp>
      <p:sp>
        <p:nvSpPr>
          <p:cNvPr id="6" name="Tijdelijke aanduiding voor voettekst 2"/>
          <p:cNvSpPr>
            <a:spLocks noGrp="1"/>
          </p:cNvSpPr>
          <p:nvPr>
            <p:ph type="ftr" sz="quarter" idx="11"/>
          </p:nvPr>
        </p:nvSpPr>
        <p:spPr>
          <a:xfrm>
            <a:off x="546409" y="5991225"/>
            <a:ext cx="2895600" cy="365125"/>
          </a:xfrm>
        </p:spPr>
        <p:txBody>
          <a:bodyPr/>
          <a:lstStyle/>
          <a:p>
            <a:r>
              <a:rPr lang="nl-NL" dirty="0" smtClean="0"/>
              <a:t>Split-Online </a:t>
            </a:r>
            <a:r>
              <a:rPr lang="nl-NL" dirty="0"/>
              <a:t>Congres 2017 </a:t>
            </a:r>
            <a:endParaRPr lang="nl-NL" dirty="0" smtClean="0"/>
          </a:p>
          <a:p>
            <a:r>
              <a:rPr lang="nl-NL" dirty="0" smtClean="0"/>
              <a:t>© </a:t>
            </a:r>
            <a:r>
              <a:rPr lang="nl-NL" dirty="0"/>
              <a:t>A.R. van Wieren (BANNING NV)</a:t>
            </a:r>
          </a:p>
        </p:txBody>
      </p:sp>
      <p:sp>
        <p:nvSpPr>
          <p:cNvPr id="9" name="Rectangle 2"/>
          <p:cNvSpPr txBox="1">
            <a:spLocks noChangeArrowheads="1"/>
          </p:cNvSpPr>
          <p:nvPr/>
        </p:nvSpPr>
        <p:spPr>
          <a:xfrm>
            <a:off x="444500" y="291178"/>
            <a:ext cx="8242300" cy="333170"/>
          </a:xfrm>
          <a:prstGeom prst="rect">
            <a:avLst/>
          </a:prstGeom>
          <a:solidFill>
            <a:srgbClr val="FF0000"/>
          </a:solidFill>
        </p:spPr>
        <p:txBody>
          <a:bodyPr vert="horz" lIns="91440" tIns="45720" rIns="91440" bIns="45720" rtlCol="0" anchor="ctr">
            <a:normAutofit fontScale="7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NL" sz="2400" dirty="0">
                <a:solidFill>
                  <a:schemeClr val="bg1"/>
                </a:solidFill>
                <a:latin typeface="Calibri" charset="0"/>
              </a:rPr>
              <a:t>Vervolg</a:t>
            </a:r>
          </a:p>
        </p:txBody>
      </p:sp>
    </p:spTree>
    <p:extLst>
      <p:ext uri="{BB962C8B-B14F-4D97-AF65-F5344CB8AC3E}">
        <p14:creationId xmlns:p14="http://schemas.microsoft.com/office/powerpoint/2010/main" val="386681598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xmlns="" id="{5E95BB27-88CD-44ED-9748-B85570696ED0}"/>
              </a:ext>
            </a:extLst>
          </p:cNvPr>
          <p:cNvSpPr>
            <a:spLocks noGrp="1" noChangeArrowheads="1"/>
          </p:cNvSpPr>
          <p:nvPr>
            <p:ph idx="1"/>
          </p:nvPr>
        </p:nvSpPr>
        <p:spPr>
          <a:xfrm>
            <a:off x="457200" y="966838"/>
            <a:ext cx="8229600" cy="4505093"/>
          </a:xfrm>
          <a:gradFill>
            <a:gsLst>
              <a:gs pos="100000">
                <a:schemeClr val="bg2">
                  <a:lumMod val="90000"/>
                </a:schemeClr>
              </a:gs>
              <a:gs pos="0">
                <a:srgbClr val="FF8FE2"/>
              </a:gs>
              <a:gs pos="98000">
                <a:schemeClr val="bg1"/>
              </a:gs>
              <a:gs pos="96000">
                <a:schemeClr val="bg1"/>
              </a:gs>
              <a:gs pos="0">
                <a:schemeClr val="bg1">
                  <a:lumMod val="85000"/>
                </a:schemeClr>
              </a:gs>
            </a:gsLst>
            <a:path path="circle">
              <a:fillToRect r="100000" b="100000"/>
            </a:path>
          </a:gradFill>
        </p:spPr>
        <p:txBody>
          <a:bodyPr>
            <a:normAutofit/>
          </a:bodyPr>
          <a:lstStyle/>
          <a:p>
            <a:pPr>
              <a:lnSpc>
                <a:spcPct val="90000"/>
              </a:lnSpc>
              <a:buFont typeface="Wingdings" panose="05000000000000000000" pitchFamily="2" charset="2"/>
              <a:buChar char="§"/>
              <a:defRPr/>
            </a:pPr>
            <a:r>
              <a:rPr lang="nl-NL" altLang="nl-NL" sz="2000" dirty="0" smtClean="0"/>
              <a:t>Verzoek </a:t>
            </a:r>
            <a:r>
              <a:rPr lang="nl-NL" altLang="nl-NL" sz="2000" dirty="0"/>
              <a:t>partneralimentatie afwijzen, nl</a:t>
            </a:r>
            <a:br>
              <a:rPr lang="nl-NL" altLang="nl-NL" sz="2000" dirty="0"/>
            </a:br>
            <a:endParaRPr lang="nl-NL" altLang="nl-NL" sz="2000" dirty="0"/>
          </a:p>
          <a:p>
            <a:pPr>
              <a:lnSpc>
                <a:spcPct val="90000"/>
              </a:lnSpc>
              <a:buFont typeface="Wingdings" panose="05000000000000000000" pitchFamily="2" charset="2"/>
              <a:buChar char="§"/>
              <a:defRPr/>
            </a:pPr>
            <a:r>
              <a:rPr lang="nl-NL" altLang="nl-NL" sz="2000" dirty="0"/>
              <a:t>Geen (aanvullende) behoefte partneralimentatie</a:t>
            </a:r>
            <a:br>
              <a:rPr lang="nl-NL" altLang="nl-NL" sz="2000" dirty="0"/>
            </a:br>
            <a:endParaRPr lang="nl-NL" altLang="nl-NL" sz="2000" dirty="0"/>
          </a:p>
          <a:p>
            <a:pPr>
              <a:lnSpc>
                <a:spcPct val="90000"/>
              </a:lnSpc>
              <a:buFont typeface="Wingdings" panose="05000000000000000000" pitchFamily="2" charset="2"/>
              <a:buChar char="§"/>
              <a:defRPr/>
            </a:pPr>
            <a:r>
              <a:rPr lang="nl-NL" altLang="nl-NL" sz="2000" dirty="0"/>
              <a:t>Ontbreken behoeftigheid t.g.v. verdiencapaciteit (meer werken) en evt. aandeel waarde aandelen BV</a:t>
            </a:r>
            <a:br>
              <a:rPr lang="nl-NL" altLang="nl-NL" sz="2000" dirty="0"/>
            </a:br>
            <a:endParaRPr lang="nl-NL" altLang="nl-NL" sz="2000" dirty="0"/>
          </a:p>
          <a:p>
            <a:pPr>
              <a:lnSpc>
                <a:spcPct val="90000"/>
              </a:lnSpc>
              <a:buFont typeface="Wingdings" panose="05000000000000000000" pitchFamily="2" charset="2"/>
              <a:buChar char="§"/>
              <a:defRPr/>
            </a:pPr>
            <a:r>
              <a:rPr lang="nl-NL" altLang="nl-NL" sz="2000" dirty="0"/>
              <a:t>Subsidiair: geen draagkracht</a:t>
            </a:r>
            <a:br>
              <a:rPr lang="nl-NL" altLang="nl-NL" sz="2000" dirty="0"/>
            </a:br>
            <a:endParaRPr lang="nl-NL" altLang="nl-NL" sz="2000" dirty="0"/>
          </a:p>
          <a:p>
            <a:pPr>
              <a:lnSpc>
                <a:spcPct val="90000"/>
              </a:lnSpc>
              <a:buFont typeface="Wingdings" panose="05000000000000000000" pitchFamily="2" charset="2"/>
              <a:buChar char="§"/>
              <a:defRPr/>
            </a:pPr>
            <a:r>
              <a:rPr lang="nl-NL" altLang="nl-NL" sz="2000" dirty="0"/>
              <a:t>(en jusvergelijking) </a:t>
            </a:r>
          </a:p>
          <a:p>
            <a:pPr>
              <a:lnSpc>
                <a:spcPct val="90000"/>
              </a:lnSpc>
              <a:buFont typeface="Wingdings" panose="05000000000000000000" pitchFamily="2" charset="2"/>
              <a:buChar char="§"/>
              <a:defRPr/>
            </a:pPr>
            <a:endParaRPr lang="nl-NL" altLang="nl-NL" sz="2000" dirty="0"/>
          </a:p>
          <a:p>
            <a:pPr>
              <a:lnSpc>
                <a:spcPct val="90000"/>
              </a:lnSpc>
              <a:buFont typeface="Wingdings" panose="05000000000000000000" pitchFamily="2" charset="2"/>
              <a:buChar char="§"/>
              <a:defRPr/>
            </a:pPr>
            <a:endParaRPr lang="nl-NL" altLang="nl-NL" sz="2000" dirty="0">
              <a:sym typeface="Wingdings" panose="05000000000000000000" pitchFamily="2" charset="2"/>
            </a:endParaRPr>
          </a:p>
          <a:p>
            <a:pPr>
              <a:lnSpc>
                <a:spcPct val="90000"/>
              </a:lnSpc>
              <a:buFont typeface="Wingdings" panose="05000000000000000000" pitchFamily="2" charset="2"/>
              <a:buChar char="§"/>
              <a:defRPr/>
            </a:pPr>
            <a:endParaRPr lang="nl-NL" altLang="nl-NL" sz="2000" dirty="0">
              <a:sym typeface="Wingdings" panose="05000000000000000000" pitchFamily="2" charset="2"/>
            </a:endParaRPr>
          </a:p>
          <a:p>
            <a:pPr>
              <a:lnSpc>
                <a:spcPct val="90000"/>
              </a:lnSpc>
              <a:buFont typeface="Wingdings" panose="05000000000000000000" pitchFamily="2" charset="2"/>
              <a:buChar char="§"/>
              <a:defRPr/>
            </a:pPr>
            <a:endParaRPr lang="nl-NL" altLang="nl-NL" sz="2000" dirty="0"/>
          </a:p>
          <a:p>
            <a:pPr>
              <a:lnSpc>
                <a:spcPct val="90000"/>
              </a:lnSpc>
              <a:buFont typeface="Wingdings" panose="05000000000000000000" pitchFamily="2" charset="2"/>
              <a:buChar char="§"/>
              <a:defRPr/>
            </a:pPr>
            <a:endParaRPr lang="nl-NL" altLang="nl-NL" sz="2000" dirty="0">
              <a:ea typeface="+mn-ea"/>
            </a:endParaRPr>
          </a:p>
          <a:p>
            <a:pPr>
              <a:lnSpc>
                <a:spcPct val="90000"/>
              </a:lnSpc>
              <a:buFont typeface="Wingdings" panose="05000000000000000000" pitchFamily="2" charset="2"/>
              <a:buChar char="§"/>
              <a:defRPr/>
            </a:pPr>
            <a:endParaRPr lang="nl-NL" altLang="nl-NL" sz="2000" dirty="0"/>
          </a:p>
          <a:p>
            <a:pPr>
              <a:lnSpc>
                <a:spcPct val="90000"/>
              </a:lnSpc>
              <a:buFont typeface="Wingdings" panose="05000000000000000000" pitchFamily="2" charset="2"/>
              <a:buChar char="§"/>
              <a:defRPr/>
            </a:pPr>
            <a:endParaRPr lang="nl-NL" altLang="nl-NL" sz="2000" dirty="0"/>
          </a:p>
          <a:p>
            <a:pPr>
              <a:lnSpc>
                <a:spcPct val="90000"/>
              </a:lnSpc>
              <a:buFont typeface="Wingdings" panose="05000000000000000000" pitchFamily="2" charset="2"/>
              <a:buChar char="§"/>
              <a:defRPr/>
            </a:pPr>
            <a:endParaRPr lang="nl-NL" altLang="nl-NL" sz="2000" dirty="0">
              <a:ea typeface="+mn-ea"/>
            </a:endParaRPr>
          </a:p>
          <a:p>
            <a:pPr eaLnBrk="1" hangingPunct="1">
              <a:lnSpc>
                <a:spcPct val="90000"/>
              </a:lnSpc>
              <a:buFont typeface="Wingdings" panose="05000000000000000000" pitchFamily="2" charset="2"/>
              <a:buChar char="§"/>
              <a:defRPr/>
            </a:pPr>
            <a:endParaRPr lang="nl-NL" altLang="nl-NL" sz="2000" dirty="0">
              <a:ea typeface="+mn-ea"/>
            </a:endParaRPr>
          </a:p>
        </p:txBody>
      </p:sp>
      <p:sp>
        <p:nvSpPr>
          <p:cNvPr id="15365" name="Tijdelijke aanduiding voor dianummer 2"/>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DD1126D-3F16-B146-89BE-01D74BA8B2D6}" type="slidenum">
              <a:rPr lang="nl-NL">
                <a:latin typeface="Calibri" charset="0"/>
              </a:rPr>
              <a:pPr/>
              <a:t>13</a:t>
            </a:fld>
            <a:endParaRPr lang="nl-NL">
              <a:latin typeface="Calibri" charset="0"/>
            </a:endParaRPr>
          </a:p>
        </p:txBody>
      </p:sp>
      <p:sp>
        <p:nvSpPr>
          <p:cNvPr id="6" name="Tijdelijke aanduiding voor voettekst 2"/>
          <p:cNvSpPr>
            <a:spLocks noGrp="1"/>
          </p:cNvSpPr>
          <p:nvPr>
            <p:ph type="ftr" sz="quarter" idx="11"/>
          </p:nvPr>
        </p:nvSpPr>
        <p:spPr>
          <a:xfrm>
            <a:off x="546409" y="5991225"/>
            <a:ext cx="2895600" cy="365125"/>
          </a:xfrm>
        </p:spPr>
        <p:txBody>
          <a:bodyPr/>
          <a:lstStyle/>
          <a:p>
            <a:r>
              <a:rPr lang="nl-NL" dirty="0" smtClean="0"/>
              <a:t>Split-Online </a:t>
            </a:r>
            <a:r>
              <a:rPr lang="nl-NL" dirty="0"/>
              <a:t>Congres 2017 </a:t>
            </a:r>
            <a:endParaRPr lang="nl-NL" dirty="0" smtClean="0"/>
          </a:p>
          <a:p>
            <a:r>
              <a:rPr lang="nl-NL" dirty="0" smtClean="0"/>
              <a:t>© </a:t>
            </a:r>
            <a:r>
              <a:rPr lang="nl-NL" dirty="0"/>
              <a:t>A.R. van Wieren (BANNING NV)</a:t>
            </a:r>
          </a:p>
        </p:txBody>
      </p:sp>
      <p:sp>
        <p:nvSpPr>
          <p:cNvPr id="9" name="Rectangle 2"/>
          <p:cNvSpPr txBox="1">
            <a:spLocks noChangeArrowheads="1"/>
          </p:cNvSpPr>
          <p:nvPr/>
        </p:nvSpPr>
        <p:spPr>
          <a:xfrm>
            <a:off x="444500" y="291178"/>
            <a:ext cx="8242300" cy="333170"/>
          </a:xfrm>
          <a:prstGeom prst="rect">
            <a:avLst/>
          </a:prstGeom>
          <a:solidFill>
            <a:srgbClr val="FF0000"/>
          </a:solidFill>
        </p:spPr>
        <p:txBody>
          <a:bodyPr vert="horz" lIns="91440" tIns="45720" rIns="91440" bIns="45720" rtlCol="0" anchor="ctr">
            <a:normAutofit fontScale="7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NL" sz="2400" dirty="0" smtClean="0">
                <a:solidFill>
                  <a:schemeClr val="bg1"/>
                </a:solidFill>
                <a:latin typeface="Calibri" charset="0"/>
              </a:rPr>
              <a:t>Conclusie</a:t>
            </a:r>
            <a:endParaRPr lang="nl-NL" sz="2400" dirty="0">
              <a:solidFill>
                <a:schemeClr val="bg1"/>
              </a:solidFill>
              <a:latin typeface="Calibri" charset="0"/>
            </a:endParaRPr>
          </a:p>
        </p:txBody>
      </p:sp>
    </p:spTree>
    <p:extLst>
      <p:ext uri="{BB962C8B-B14F-4D97-AF65-F5344CB8AC3E}">
        <p14:creationId xmlns:p14="http://schemas.microsoft.com/office/powerpoint/2010/main" val="127996263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5" name="Tijdelijke aanduiding voor dianummer 2"/>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DD1126D-3F16-B146-89BE-01D74BA8B2D6}" type="slidenum">
              <a:rPr lang="nl-NL">
                <a:latin typeface="Calibri" charset="0"/>
              </a:rPr>
              <a:pPr/>
              <a:t>3</a:t>
            </a:fld>
            <a:endParaRPr lang="nl-NL">
              <a:latin typeface="Calibri" charset="0"/>
            </a:endParaRPr>
          </a:p>
        </p:txBody>
      </p:sp>
      <p:sp>
        <p:nvSpPr>
          <p:cNvPr id="21507" name="Rectangle 3">
            <a:extLst>
              <a:ext uri="{FF2B5EF4-FFF2-40B4-BE49-F238E27FC236}">
                <a16:creationId xmlns:a16="http://schemas.microsoft.com/office/drawing/2014/main" xmlns="" id="{5E95BB27-88CD-44ED-9748-B85570696ED0}"/>
              </a:ext>
            </a:extLst>
          </p:cNvPr>
          <p:cNvSpPr>
            <a:spLocks noGrp="1" noChangeArrowheads="1"/>
          </p:cNvSpPr>
          <p:nvPr>
            <p:ph idx="4294967295"/>
          </p:nvPr>
        </p:nvSpPr>
        <p:spPr>
          <a:xfrm>
            <a:off x="0" y="1282700"/>
            <a:ext cx="8229600" cy="4503738"/>
          </a:xfrm>
        </p:spPr>
        <p:txBody>
          <a:bodyPr>
            <a:normAutofit/>
          </a:bodyPr>
          <a:lstStyle/>
          <a:p>
            <a:pPr>
              <a:lnSpc>
                <a:spcPct val="90000"/>
              </a:lnSpc>
              <a:buFont typeface="Wingdings" panose="05000000000000000000" pitchFamily="2" charset="2"/>
              <a:buChar char="l"/>
              <a:defRPr/>
            </a:pPr>
            <a:endParaRPr lang="nl-NL" altLang="nl-NL" sz="2400" dirty="0"/>
          </a:p>
          <a:p>
            <a:pPr marL="0" indent="0">
              <a:lnSpc>
                <a:spcPct val="90000"/>
              </a:lnSpc>
              <a:buNone/>
              <a:defRPr/>
            </a:pPr>
            <a:endParaRPr lang="nl-NL" altLang="nl-NL" sz="2400" dirty="0"/>
          </a:p>
          <a:p>
            <a:pPr>
              <a:lnSpc>
                <a:spcPct val="90000"/>
              </a:lnSpc>
              <a:buFont typeface="Wingdings" panose="05000000000000000000" pitchFamily="2" charset="2"/>
              <a:buChar char="l"/>
              <a:defRPr/>
            </a:pPr>
            <a:endParaRPr lang="nl-NL" altLang="nl-NL" sz="2400" dirty="0"/>
          </a:p>
          <a:p>
            <a:pPr>
              <a:lnSpc>
                <a:spcPct val="90000"/>
              </a:lnSpc>
              <a:buFont typeface="Wingdings" panose="05000000000000000000" pitchFamily="2" charset="2"/>
              <a:buChar char="l"/>
              <a:defRPr/>
            </a:pPr>
            <a:endParaRPr lang="nl-NL" altLang="nl-NL" sz="2600" dirty="0">
              <a:ea typeface="+mn-ea"/>
            </a:endParaRPr>
          </a:p>
          <a:p>
            <a:pPr>
              <a:lnSpc>
                <a:spcPct val="90000"/>
              </a:lnSpc>
              <a:buFont typeface="Wingdings" panose="05000000000000000000" pitchFamily="2" charset="2"/>
              <a:buChar char="l"/>
              <a:defRPr/>
            </a:pPr>
            <a:endParaRPr lang="nl-NL" altLang="nl-NL" sz="2800" dirty="0"/>
          </a:p>
          <a:p>
            <a:pPr>
              <a:lnSpc>
                <a:spcPct val="90000"/>
              </a:lnSpc>
              <a:buFont typeface="Wingdings" panose="05000000000000000000" pitchFamily="2" charset="2"/>
              <a:buChar char="l"/>
              <a:defRPr/>
            </a:pPr>
            <a:endParaRPr lang="nl-NL" altLang="nl-NL" sz="2800" dirty="0"/>
          </a:p>
          <a:p>
            <a:pPr>
              <a:lnSpc>
                <a:spcPct val="90000"/>
              </a:lnSpc>
              <a:buFont typeface="Wingdings" panose="05000000000000000000" pitchFamily="2" charset="2"/>
              <a:buChar char="l"/>
              <a:defRPr/>
            </a:pPr>
            <a:endParaRPr lang="nl-NL" altLang="nl-NL" sz="2600" dirty="0">
              <a:ea typeface="+mn-ea"/>
            </a:endParaRPr>
          </a:p>
          <a:p>
            <a:pPr eaLnBrk="1" hangingPunct="1">
              <a:lnSpc>
                <a:spcPct val="90000"/>
              </a:lnSpc>
              <a:buFont typeface="Wingdings" panose="05000000000000000000" pitchFamily="2" charset="2"/>
              <a:buNone/>
              <a:defRPr/>
            </a:pPr>
            <a:endParaRPr lang="nl-NL" altLang="nl-NL" sz="2600" dirty="0">
              <a:ea typeface="+mn-ea"/>
            </a:endParaRPr>
          </a:p>
        </p:txBody>
      </p:sp>
      <p:pic>
        <p:nvPicPr>
          <p:cNvPr id="2" name="Afbeelding 1">
            <a:extLst>
              <a:ext uri="{FF2B5EF4-FFF2-40B4-BE49-F238E27FC236}">
                <a16:creationId xmlns:a16="http://schemas.microsoft.com/office/drawing/2014/main" xmlns="" id="{EDA5FC8E-AF27-4E93-93C4-C2946706DF51}"/>
              </a:ext>
            </a:extLst>
          </p:cNvPr>
          <p:cNvPicPr>
            <a:picLocks noChangeAspect="1"/>
          </p:cNvPicPr>
          <p:nvPr/>
        </p:nvPicPr>
        <p:blipFill>
          <a:blip r:embed="rId2"/>
          <a:stretch>
            <a:fillRect/>
          </a:stretch>
        </p:blipFill>
        <p:spPr>
          <a:xfrm>
            <a:off x="1986681" y="374650"/>
            <a:ext cx="4401830" cy="4913344"/>
          </a:xfrm>
          <a:prstGeom prst="rect">
            <a:avLst/>
          </a:prstGeom>
        </p:spPr>
      </p:pic>
      <p:sp>
        <p:nvSpPr>
          <p:cNvPr id="8" name="Tijdelijke aanduiding voor voettekst 2"/>
          <p:cNvSpPr>
            <a:spLocks noGrp="1"/>
          </p:cNvSpPr>
          <p:nvPr>
            <p:ph type="ftr" sz="quarter" idx="11"/>
          </p:nvPr>
        </p:nvSpPr>
        <p:spPr>
          <a:xfrm>
            <a:off x="546409" y="5991225"/>
            <a:ext cx="2895600" cy="365125"/>
          </a:xfrm>
        </p:spPr>
        <p:txBody>
          <a:bodyPr/>
          <a:lstStyle/>
          <a:p>
            <a:r>
              <a:rPr lang="nl-NL" dirty="0" smtClean="0"/>
              <a:t>Split-Online </a:t>
            </a:r>
            <a:r>
              <a:rPr lang="nl-NL" dirty="0"/>
              <a:t>Congres 2017 </a:t>
            </a:r>
            <a:endParaRPr lang="nl-NL" dirty="0" smtClean="0"/>
          </a:p>
          <a:p>
            <a:r>
              <a:rPr lang="nl-NL" dirty="0" smtClean="0"/>
              <a:t>© </a:t>
            </a:r>
            <a:r>
              <a:rPr lang="nl-NL" dirty="0"/>
              <a:t>A.R. van Wieren (BANNING NV)</a:t>
            </a:r>
          </a:p>
        </p:txBody>
      </p:sp>
    </p:spTree>
    <p:extLst>
      <p:ext uri="{BB962C8B-B14F-4D97-AF65-F5344CB8AC3E}">
        <p14:creationId xmlns:p14="http://schemas.microsoft.com/office/powerpoint/2010/main" val="376148162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xmlns="" id="{5E95BB27-88CD-44ED-9748-B85570696ED0}"/>
              </a:ext>
            </a:extLst>
          </p:cNvPr>
          <p:cNvSpPr>
            <a:spLocks noGrp="1" noChangeArrowheads="1"/>
          </p:cNvSpPr>
          <p:nvPr>
            <p:ph idx="1"/>
          </p:nvPr>
        </p:nvSpPr>
        <p:spPr>
          <a:xfrm>
            <a:off x="448962" y="898232"/>
            <a:ext cx="8229600" cy="4503416"/>
          </a:xfrm>
          <a:gradFill>
            <a:gsLst>
              <a:gs pos="100000">
                <a:schemeClr val="bg2">
                  <a:lumMod val="90000"/>
                </a:schemeClr>
              </a:gs>
              <a:gs pos="0">
                <a:srgbClr val="FF8FE2"/>
              </a:gs>
              <a:gs pos="98000">
                <a:schemeClr val="bg1"/>
              </a:gs>
              <a:gs pos="96000">
                <a:schemeClr val="bg1"/>
              </a:gs>
              <a:gs pos="0">
                <a:schemeClr val="bg1">
                  <a:lumMod val="85000"/>
                </a:schemeClr>
              </a:gs>
            </a:gsLst>
            <a:path path="circle">
              <a:fillToRect r="100000" b="100000"/>
            </a:path>
          </a:gradFill>
        </p:spPr>
        <p:txBody>
          <a:bodyPr>
            <a:normAutofit/>
          </a:bodyPr>
          <a:lstStyle/>
          <a:p>
            <a:pPr>
              <a:lnSpc>
                <a:spcPct val="90000"/>
              </a:lnSpc>
              <a:buFont typeface="Wingdings" panose="05000000000000000000" pitchFamily="2" charset="2"/>
              <a:buChar char="§"/>
              <a:defRPr/>
            </a:pPr>
            <a:r>
              <a:rPr lang="nl-NL" altLang="nl-NL" sz="2000" dirty="0">
                <a:ea typeface="+mn-ea"/>
              </a:rPr>
              <a:t>Beide partijen 50/50 aandeelhouders BV (en daarvan deel uitmakende deelneming)</a:t>
            </a:r>
          </a:p>
          <a:p>
            <a:pPr>
              <a:lnSpc>
                <a:spcPct val="90000"/>
              </a:lnSpc>
              <a:buFont typeface="Wingdings" panose="05000000000000000000" pitchFamily="2" charset="2"/>
              <a:buChar char="§"/>
              <a:defRPr/>
            </a:pPr>
            <a:r>
              <a:rPr lang="nl-NL" altLang="nl-NL" sz="2000" dirty="0"/>
              <a:t>Vrouw werkte ten tijde huwelijk 3 dagen per week</a:t>
            </a:r>
          </a:p>
          <a:p>
            <a:pPr>
              <a:lnSpc>
                <a:spcPct val="90000"/>
              </a:lnSpc>
              <a:buFont typeface="Wingdings" panose="05000000000000000000" pitchFamily="2" charset="2"/>
              <a:buChar char="§"/>
              <a:defRPr/>
            </a:pPr>
            <a:r>
              <a:rPr lang="nl-NL" altLang="nl-NL" sz="2000" dirty="0"/>
              <a:t>Geen (relevante) zorgtaken meer voor vrouw. Jongste gaat ook (bijna) studeren en op kamers. Vrouw kan in redelijkheid fulltime werken. Inspanningsverplichting. </a:t>
            </a:r>
          </a:p>
          <a:p>
            <a:pPr>
              <a:lnSpc>
                <a:spcPct val="90000"/>
              </a:lnSpc>
              <a:buFont typeface="Wingdings" panose="05000000000000000000" pitchFamily="2" charset="2"/>
              <a:buChar char="§"/>
              <a:defRPr/>
            </a:pPr>
            <a:r>
              <a:rPr lang="nl-NL" altLang="nl-NL" sz="2000" dirty="0"/>
              <a:t>2 studerende kinderen (uitwonend) + jongste 17 jaar (school):</a:t>
            </a:r>
            <a:br>
              <a:rPr lang="nl-NL" altLang="nl-NL" sz="2000" dirty="0"/>
            </a:br>
            <a:r>
              <a:rPr lang="nl-NL" altLang="nl-NL" sz="2000" dirty="0"/>
              <a:t>kosten 2 x € 1.035 studerende kinderen + € 597 jongste (</a:t>
            </a:r>
            <a:r>
              <a:rPr lang="nl-NL" altLang="nl-NL" sz="2000" dirty="0" err="1"/>
              <a:t>cf</a:t>
            </a:r>
            <a:r>
              <a:rPr lang="nl-NL" altLang="nl-NL" sz="2000" dirty="0"/>
              <a:t> tabel 3 kinderen): € 2.667 netto p. mnd. (€ 32.004 netto </a:t>
            </a:r>
            <a:r>
              <a:rPr lang="nl-NL" altLang="nl-NL" sz="2000" dirty="0" err="1"/>
              <a:t>p.jr</a:t>
            </a:r>
            <a:r>
              <a:rPr lang="nl-NL" altLang="nl-NL" sz="2000" dirty="0"/>
              <a:t>). Strekt in mindering op NBI beide partijen </a:t>
            </a:r>
          </a:p>
          <a:p>
            <a:pPr>
              <a:lnSpc>
                <a:spcPct val="90000"/>
              </a:lnSpc>
              <a:buFont typeface="Wingdings" panose="05000000000000000000" pitchFamily="2" charset="2"/>
              <a:buChar char="§"/>
              <a:defRPr/>
            </a:pPr>
            <a:r>
              <a:rPr lang="nl-NL" altLang="nl-NL" sz="2000" dirty="0"/>
              <a:t>Bovendien is afwikkeling verdeling en PEB van invloed op behoefte vrouw en draagkracht man</a:t>
            </a:r>
          </a:p>
          <a:p>
            <a:pPr>
              <a:lnSpc>
                <a:spcPct val="90000"/>
              </a:lnSpc>
              <a:buFont typeface="Wingdings" panose="05000000000000000000" pitchFamily="2" charset="2"/>
              <a:buChar char="l"/>
              <a:defRPr/>
            </a:pPr>
            <a:endParaRPr lang="nl-NL" altLang="nl-NL" sz="2400" dirty="0"/>
          </a:p>
          <a:p>
            <a:pPr marL="0" indent="0">
              <a:lnSpc>
                <a:spcPct val="90000"/>
              </a:lnSpc>
              <a:buNone/>
              <a:defRPr/>
            </a:pPr>
            <a:endParaRPr lang="nl-NL" altLang="nl-NL" sz="2400" dirty="0"/>
          </a:p>
          <a:p>
            <a:pPr>
              <a:lnSpc>
                <a:spcPct val="90000"/>
              </a:lnSpc>
              <a:buFont typeface="Wingdings" panose="05000000000000000000" pitchFamily="2" charset="2"/>
              <a:buChar char="l"/>
              <a:defRPr/>
            </a:pPr>
            <a:endParaRPr lang="nl-NL" altLang="nl-NL" sz="2400" dirty="0"/>
          </a:p>
          <a:p>
            <a:pPr>
              <a:lnSpc>
                <a:spcPct val="90000"/>
              </a:lnSpc>
              <a:buFont typeface="Wingdings" panose="05000000000000000000" pitchFamily="2" charset="2"/>
              <a:buChar char="l"/>
              <a:defRPr/>
            </a:pPr>
            <a:endParaRPr lang="nl-NL" altLang="nl-NL" sz="2600" dirty="0">
              <a:ea typeface="+mn-ea"/>
            </a:endParaRPr>
          </a:p>
          <a:p>
            <a:pPr>
              <a:lnSpc>
                <a:spcPct val="90000"/>
              </a:lnSpc>
              <a:buFont typeface="Wingdings" panose="05000000000000000000" pitchFamily="2" charset="2"/>
              <a:buChar char="l"/>
              <a:defRPr/>
            </a:pPr>
            <a:endParaRPr lang="nl-NL" altLang="nl-NL" sz="2800" dirty="0"/>
          </a:p>
          <a:p>
            <a:pPr>
              <a:lnSpc>
                <a:spcPct val="90000"/>
              </a:lnSpc>
              <a:buFont typeface="Wingdings" panose="05000000000000000000" pitchFamily="2" charset="2"/>
              <a:buChar char="l"/>
              <a:defRPr/>
            </a:pPr>
            <a:endParaRPr lang="nl-NL" altLang="nl-NL" sz="2800" dirty="0"/>
          </a:p>
          <a:p>
            <a:pPr>
              <a:lnSpc>
                <a:spcPct val="90000"/>
              </a:lnSpc>
              <a:buFont typeface="Wingdings" panose="05000000000000000000" pitchFamily="2" charset="2"/>
              <a:buChar char="l"/>
              <a:defRPr/>
            </a:pPr>
            <a:endParaRPr lang="nl-NL" altLang="nl-NL" sz="2600" dirty="0">
              <a:ea typeface="+mn-ea"/>
            </a:endParaRPr>
          </a:p>
          <a:p>
            <a:pPr eaLnBrk="1" hangingPunct="1">
              <a:lnSpc>
                <a:spcPct val="90000"/>
              </a:lnSpc>
              <a:buFont typeface="Wingdings" panose="05000000000000000000" pitchFamily="2" charset="2"/>
              <a:buNone/>
              <a:defRPr/>
            </a:pPr>
            <a:endParaRPr lang="nl-NL" altLang="nl-NL" sz="2600" dirty="0">
              <a:ea typeface="+mn-ea"/>
            </a:endParaRPr>
          </a:p>
        </p:txBody>
      </p:sp>
      <p:sp>
        <p:nvSpPr>
          <p:cNvPr id="15365" name="Tijdelijke aanduiding voor dianummer 2"/>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DD1126D-3F16-B146-89BE-01D74BA8B2D6}" type="slidenum">
              <a:rPr lang="nl-NL">
                <a:latin typeface="Calibri" charset="0"/>
              </a:rPr>
              <a:pPr/>
              <a:t>4</a:t>
            </a:fld>
            <a:endParaRPr lang="nl-NL">
              <a:latin typeface="Calibri" charset="0"/>
            </a:endParaRPr>
          </a:p>
        </p:txBody>
      </p:sp>
      <p:sp>
        <p:nvSpPr>
          <p:cNvPr id="3" name="Tijdelijke aanduiding voor voettekst 2"/>
          <p:cNvSpPr>
            <a:spLocks noGrp="1"/>
          </p:cNvSpPr>
          <p:nvPr>
            <p:ph type="ftr" sz="quarter" idx="11"/>
          </p:nvPr>
        </p:nvSpPr>
        <p:spPr>
          <a:xfrm>
            <a:off x="546409" y="5991225"/>
            <a:ext cx="2895600" cy="365125"/>
          </a:xfrm>
        </p:spPr>
        <p:txBody>
          <a:bodyPr/>
          <a:lstStyle/>
          <a:p>
            <a:r>
              <a:rPr lang="nl-NL" dirty="0" smtClean="0"/>
              <a:t>Split-Online </a:t>
            </a:r>
            <a:r>
              <a:rPr lang="nl-NL" dirty="0"/>
              <a:t>Congres 2017 </a:t>
            </a:r>
            <a:endParaRPr lang="nl-NL" dirty="0" smtClean="0"/>
          </a:p>
          <a:p>
            <a:r>
              <a:rPr lang="nl-NL" dirty="0" smtClean="0"/>
              <a:t>© </a:t>
            </a:r>
            <a:r>
              <a:rPr lang="nl-NL" dirty="0"/>
              <a:t>A.R. van Wieren (BANNING NV)</a:t>
            </a:r>
          </a:p>
        </p:txBody>
      </p:sp>
      <p:sp>
        <p:nvSpPr>
          <p:cNvPr id="6" name="Rectangle 2"/>
          <p:cNvSpPr txBox="1">
            <a:spLocks noChangeArrowheads="1"/>
          </p:cNvSpPr>
          <p:nvPr/>
        </p:nvSpPr>
        <p:spPr>
          <a:xfrm>
            <a:off x="444500" y="291178"/>
            <a:ext cx="8242300" cy="333170"/>
          </a:xfrm>
          <a:prstGeom prst="rect">
            <a:avLst/>
          </a:prstGeom>
          <a:solidFill>
            <a:srgbClr val="FF0000"/>
          </a:solidFill>
        </p:spPr>
        <p:txBody>
          <a:bodyPr vert="horz" lIns="91440" tIns="45720" rIns="91440" bIns="45720" rtlCol="0" anchor="ctr">
            <a:normAutofit fontScale="7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NL" sz="2400" dirty="0">
                <a:solidFill>
                  <a:schemeClr val="bg1"/>
                </a:solidFill>
                <a:latin typeface="Calibri" charset="0"/>
              </a:rPr>
              <a:t>Behoefte PAL ?</a:t>
            </a:r>
          </a:p>
        </p:txBody>
      </p:sp>
    </p:spTree>
    <p:extLst>
      <p:ext uri="{BB962C8B-B14F-4D97-AF65-F5344CB8AC3E}">
        <p14:creationId xmlns:p14="http://schemas.microsoft.com/office/powerpoint/2010/main" val="262768342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44500" y="291178"/>
            <a:ext cx="8242300" cy="333170"/>
          </a:xfrm>
          <a:solidFill>
            <a:srgbClr val="FF0000"/>
          </a:solidFill>
        </p:spPr>
        <p:txBody>
          <a:bodyPr>
            <a:normAutofit fontScale="90000"/>
          </a:bodyPr>
          <a:lstStyle/>
          <a:p>
            <a:pPr eaLnBrk="1" hangingPunct="1"/>
            <a:r>
              <a:rPr lang="nl-NL" sz="2400" dirty="0">
                <a:solidFill>
                  <a:schemeClr val="bg1"/>
                </a:solidFill>
                <a:latin typeface="Calibri" charset="0"/>
              </a:rPr>
              <a:t>Verdeling gemeenschap van goederen/PAL/PEB </a:t>
            </a:r>
          </a:p>
        </p:txBody>
      </p:sp>
      <p:sp>
        <p:nvSpPr>
          <p:cNvPr id="21507" name="Rectangle 3">
            <a:extLst>
              <a:ext uri="{FF2B5EF4-FFF2-40B4-BE49-F238E27FC236}">
                <a16:creationId xmlns:a16="http://schemas.microsoft.com/office/drawing/2014/main" xmlns="" id="{5E95BB27-88CD-44ED-9748-B85570696ED0}"/>
              </a:ext>
            </a:extLst>
          </p:cNvPr>
          <p:cNvSpPr>
            <a:spLocks noGrp="1" noChangeArrowheads="1"/>
          </p:cNvSpPr>
          <p:nvPr>
            <p:ph idx="1"/>
          </p:nvPr>
        </p:nvSpPr>
        <p:spPr>
          <a:xfrm>
            <a:off x="442612" y="894932"/>
            <a:ext cx="8229600" cy="3671223"/>
          </a:xfrm>
          <a:gradFill>
            <a:gsLst>
              <a:gs pos="100000">
                <a:schemeClr val="bg2">
                  <a:lumMod val="90000"/>
                </a:schemeClr>
              </a:gs>
              <a:gs pos="0">
                <a:srgbClr val="FF8FE2"/>
              </a:gs>
              <a:gs pos="98000">
                <a:schemeClr val="bg1"/>
              </a:gs>
              <a:gs pos="96000">
                <a:schemeClr val="bg1"/>
              </a:gs>
              <a:gs pos="0">
                <a:schemeClr val="bg1">
                  <a:lumMod val="85000"/>
                </a:schemeClr>
              </a:gs>
            </a:gsLst>
            <a:path path="circle">
              <a:fillToRect r="100000" b="100000"/>
            </a:path>
          </a:gradFill>
        </p:spPr>
        <p:txBody>
          <a:bodyPr>
            <a:normAutofit/>
          </a:bodyPr>
          <a:lstStyle/>
          <a:p>
            <a:pPr eaLnBrk="1" hangingPunct="1">
              <a:lnSpc>
                <a:spcPct val="90000"/>
              </a:lnSpc>
              <a:buFont typeface="Wingdings" panose="05000000000000000000" pitchFamily="2" charset="2"/>
              <a:buChar char="§"/>
              <a:defRPr/>
            </a:pPr>
            <a:r>
              <a:rPr lang="nl-NL" altLang="nl-NL" sz="2000" dirty="0">
                <a:ea typeface="+mn-ea"/>
              </a:rPr>
              <a:t>Samenhang verdeling gemeenschap van goederen + PEB + (behoefte/draagkracht) PAL</a:t>
            </a:r>
          </a:p>
          <a:p>
            <a:pPr eaLnBrk="1" hangingPunct="1">
              <a:lnSpc>
                <a:spcPct val="90000"/>
              </a:lnSpc>
              <a:buFont typeface="Wingdings" panose="05000000000000000000" pitchFamily="2" charset="2"/>
              <a:buChar char="§"/>
              <a:defRPr/>
            </a:pPr>
            <a:r>
              <a:rPr lang="nl-NL" altLang="nl-NL" sz="2000" dirty="0">
                <a:ea typeface="+mn-ea"/>
              </a:rPr>
              <a:t>Toedeling aandelen Holding aan de man</a:t>
            </a:r>
          </a:p>
          <a:p>
            <a:pPr>
              <a:lnSpc>
                <a:spcPct val="90000"/>
              </a:lnSpc>
              <a:buFont typeface="Wingdings" panose="05000000000000000000" pitchFamily="2" charset="2"/>
              <a:buChar char="§"/>
              <a:defRPr/>
            </a:pPr>
            <a:r>
              <a:rPr lang="nl-NL" altLang="nl-NL" sz="2000" dirty="0"/>
              <a:t>‘gemiddelde’ van beide waarderingen DCF (€ 707.000) en MNT (€ 579.000), is €  643.000 : 2 =  321.500 per persoon, echter (zie hierna) </a:t>
            </a:r>
          </a:p>
          <a:p>
            <a:pPr>
              <a:lnSpc>
                <a:spcPct val="90000"/>
              </a:lnSpc>
              <a:buFont typeface="Wingdings" panose="05000000000000000000" pitchFamily="2" charset="2"/>
              <a:buChar char="§"/>
              <a:defRPr/>
            </a:pPr>
            <a:r>
              <a:rPr lang="nl-NL" altLang="nl-NL" sz="2000" dirty="0"/>
              <a:t>Let op: 25% AB-latentie over (321.500 -/- 9.000  x 25% =) € 78.125 (aandeel vrouw)</a:t>
            </a:r>
          </a:p>
          <a:p>
            <a:pPr>
              <a:lnSpc>
                <a:spcPct val="90000"/>
              </a:lnSpc>
              <a:buFont typeface="Wingdings" panose="05000000000000000000" pitchFamily="2" charset="2"/>
              <a:buChar char="§"/>
              <a:defRPr/>
            </a:pPr>
            <a:r>
              <a:rPr lang="nl-NL" altLang="nl-NL" sz="2000" dirty="0"/>
              <a:t>Toedeling echtelijke woning aan man: € 500.000 -/- 19.000 (nominaal) privévermogen -/-  300.000 (box 1) lening bij BV, ofwel te verdelen overwaarde: € 181.000 : 2 = € 90.500 ieder</a:t>
            </a:r>
          </a:p>
        </p:txBody>
      </p:sp>
      <p:sp>
        <p:nvSpPr>
          <p:cNvPr id="15365" name="Tijdelijke aanduiding voor dianummer 2"/>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DD1126D-3F16-B146-89BE-01D74BA8B2D6}" type="slidenum">
              <a:rPr lang="nl-NL">
                <a:latin typeface="Calibri" charset="0"/>
              </a:rPr>
              <a:pPr/>
              <a:t>5</a:t>
            </a:fld>
            <a:endParaRPr lang="nl-NL">
              <a:latin typeface="Calibri" charset="0"/>
            </a:endParaRPr>
          </a:p>
        </p:txBody>
      </p:sp>
      <p:sp>
        <p:nvSpPr>
          <p:cNvPr id="6" name="Tijdelijke aanduiding voor voettekst 2"/>
          <p:cNvSpPr txBox="1">
            <a:spLocks/>
          </p:cNvSpPr>
          <p:nvPr/>
        </p:nvSpPr>
        <p:spPr>
          <a:xfrm>
            <a:off x="546409" y="5991225"/>
            <a:ext cx="2895600" cy="365125"/>
          </a:xfrm>
          <a:prstGeom prst="rect">
            <a:avLst/>
          </a:prstGeom>
        </p:spPr>
        <p:txBody>
          <a:bodyPr vert="horz" lIns="91440" tIns="45720" rIns="91440" bIns="45720" rtlCol="0" anchor="ctr"/>
          <a:lstStyle>
            <a:defPPr>
              <a:defRPr lang="nl-NL"/>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nl-NL" smtClean="0"/>
              <a:t>Split-Online Congres 2017 </a:t>
            </a:r>
          </a:p>
          <a:p>
            <a:r>
              <a:rPr lang="nl-NL" smtClean="0"/>
              <a:t>© A.R. van Wieren (BANNING NV)</a:t>
            </a:r>
            <a:endParaRPr lang="nl-NL" dirty="0"/>
          </a:p>
        </p:txBody>
      </p:sp>
    </p:spTree>
    <p:extLst>
      <p:ext uri="{BB962C8B-B14F-4D97-AF65-F5344CB8AC3E}">
        <p14:creationId xmlns:p14="http://schemas.microsoft.com/office/powerpoint/2010/main" val="74631998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444500" y="291178"/>
            <a:ext cx="8242300" cy="333170"/>
          </a:xfrm>
          <a:prstGeom prst="rect">
            <a:avLst/>
          </a:prstGeom>
          <a:solidFill>
            <a:srgbClr val="FF0000"/>
          </a:solidFill>
        </p:spPr>
        <p:txBody>
          <a:bodyPr vert="horz" lIns="91440" tIns="45720" rIns="91440" bIns="45720" rtlCol="0" anchor="ctr">
            <a:normAutofit fontScale="7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NL" sz="2400" dirty="0">
                <a:solidFill>
                  <a:schemeClr val="bg1"/>
                </a:solidFill>
                <a:latin typeface="Calibri" charset="0"/>
              </a:rPr>
              <a:t>Vervolg</a:t>
            </a:r>
          </a:p>
        </p:txBody>
      </p:sp>
      <p:sp>
        <p:nvSpPr>
          <p:cNvPr id="21507" name="Rectangle 3">
            <a:extLst>
              <a:ext uri="{FF2B5EF4-FFF2-40B4-BE49-F238E27FC236}">
                <a16:creationId xmlns:a16="http://schemas.microsoft.com/office/drawing/2014/main" xmlns="" id="{5E95BB27-88CD-44ED-9748-B85570696ED0}"/>
              </a:ext>
            </a:extLst>
          </p:cNvPr>
          <p:cNvSpPr>
            <a:spLocks noGrp="1" noChangeArrowheads="1"/>
          </p:cNvSpPr>
          <p:nvPr>
            <p:ph idx="1"/>
          </p:nvPr>
        </p:nvSpPr>
        <p:spPr>
          <a:xfrm>
            <a:off x="448962" y="886974"/>
            <a:ext cx="8229600" cy="4073733"/>
          </a:xfrm>
          <a:gradFill>
            <a:gsLst>
              <a:gs pos="100000">
                <a:schemeClr val="bg2">
                  <a:lumMod val="90000"/>
                </a:schemeClr>
              </a:gs>
              <a:gs pos="0">
                <a:srgbClr val="FF8FE2"/>
              </a:gs>
              <a:gs pos="98000">
                <a:schemeClr val="bg1"/>
              </a:gs>
              <a:gs pos="96000">
                <a:schemeClr val="bg1"/>
              </a:gs>
              <a:gs pos="0">
                <a:schemeClr val="bg1">
                  <a:lumMod val="85000"/>
                </a:schemeClr>
              </a:gs>
            </a:gsLst>
            <a:path path="circle">
              <a:fillToRect r="100000" b="100000"/>
            </a:path>
          </a:gradFill>
        </p:spPr>
        <p:txBody>
          <a:bodyPr>
            <a:normAutofit/>
          </a:bodyPr>
          <a:lstStyle/>
          <a:p>
            <a:pPr>
              <a:lnSpc>
                <a:spcPct val="90000"/>
              </a:lnSpc>
              <a:buFont typeface="Wingdings" panose="05000000000000000000" pitchFamily="2" charset="2"/>
              <a:buChar char="§"/>
              <a:defRPr/>
            </a:pPr>
            <a:r>
              <a:rPr lang="nl-NL" altLang="nl-NL" sz="2000" dirty="0">
                <a:ea typeface="+mn-ea"/>
              </a:rPr>
              <a:t>Rekening courantschuld directie (bij BV) is </a:t>
            </a:r>
            <a:r>
              <a:rPr lang="nl-NL" altLang="nl-NL" sz="2000" dirty="0"/>
              <a:t>schuld voor rekening van beiden en meegenomen in de waarde van de aandelen (activa), ofwel: € 143.819 : 2 = € 71.909,50 ieder</a:t>
            </a:r>
          </a:p>
          <a:p>
            <a:pPr>
              <a:lnSpc>
                <a:spcPct val="90000"/>
              </a:lnSpc>
              <a:buFont typeface="Wingdings" panose="05000000000000000000" pitchFamily="2" charset="2"/>
              <a:buChar char="§"/>
              <a:defRPr/>
            </a:pPr>
            <a:r>
              <a:rPr lang="nl-NL" altLang="nl-NL" sz="2000" dirty="0"/>
              <a:t>Appartement vrouw: ná datum ontbinding gemeenschap dus waardestijging/-daling voor rekening/risico vrouw</a:t>
            </a:r>
          </a:p>
          <a:p>
            <a:pPr>
              <a:lnSpc>
                <a:spcPct val="90000"/>
              </a:lnSpc>
              <a:buFont typeface="Wingdings" panose="05000000000000000000" pitchFamily="2" charset="2"/>
              <a:buChar char="§"/>
              <a:defRPr/>
            </a:pPr>
            <a:r>
              <a:rPr lang="nl-NL" altLang="nl-NL" sz="2000" dirty="0"/>
              <a:t>Box 1 lening appartement vrouw (€ 200.000) valt buiten verdeling, maar betreft schuld van de vrouw (privé) aan de BV</a:t>
            </a:r>
          </a:p>
          <a:p>
            <a:pPr>
              <a:lnSpc>
                <a:spcPct val="90000"/>
              </a:lnSpc>
              <a:buFont typeface="Wingdings" panose="05000000000000000000" pitchFamily="2" charset="2"/>
              <a:buChar char="§"/>
              <a:defRPr/>
            </a:pPr>
            <a:r>
              <a:rPr lang="nl-NL" altLang="nl-NL" sz="2000" dirty="0"/>
              <a:t>Lening vrouw bij de BV in mindering brengen op aandeel vrouw in waarde BV? Voordeel: vrouw heeft geen woonlasten meer </a:t>
            </a:r>
            <a:r>
              <a:rPr lang="nl-NL" altLang="nl-NL" sz="2000" dirty="0">
                <a:sym typeface="Wingdings" panose="05000000000000000000" pitchFamily="2" charset="2"/>
              </a:rPr>
              <a:t> lagere behoefte vrouw </a:t>
            </a:r>
            <a:r>
              <a:rPr lang="nl-NL" altLang="nl-NL" sz="2000" dirty="0"/>
              <a:t>(a), man heeft minder liquiditeit nodig voor financiering aandeel vrouw in waarde aandelen (b), geen afhankelijke relatie meer jegens elkaar (c), e.d. </a:t>
            </a:r>
            <a:endParaRPr lang="nl-NL" altLang="nl-NL" sz="2000" dirty="0">
              <a:ea typeface="+mn-ea"/>
            </a:endParaRPr>
          </a:p>
        </p:txBody>
      </p:sp>
      <p:sp>
        <p:nvSpPr>
          <p:cNvPr id="15365" name="Tijdelijke aanduiding voor dianummer 2"/>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DD1126D-3F16-B146-89BE-01D74BA8B2D6}" type="slidenum">
              <a:rPr lang="nl-NL">
                <a:latin typeface="Calibri" charset="0"/>
              </a:rPr>
              <a:pPr/>
              <a:t>6</a:t>
            </a:fld>
            <a:endParaRPr lang="nl-NL">
              <a:latin typeface="Calibri" charset="0"/>
            </a:endParaRPr>
          </a:p>
        </p:txBody>
      </p:sp>
      <p:sp>
        <p:nvSpPr>
          <p:cNvPr id="6" name="Tijdelijke aanduiding voor voettekst 2"/>
          <p:cNvSpPr>
            <a:spLocks noGrp="1"/>
          </p:cNvSpPr>
          <p:nvPr>
            <p:ph type="ftr" sz="quarter" idx="11"/>
          </p:nvPr>
        </p:nvSpPr>
        <p:spPr>
          <a:xfrm>
            <a:off x="546409" y="5991225"/>
            <a:ext cx="2895600" cy="365125"/>
          </a:xfrm>
        </p:spPr>
        <p:txBody>
          <a:bodyPr/>
          <a:lstStyle/>
          <a:p>
            <a:r>
              <a:rPr lang="nl-NL" dirty="0" smtClean="0"/>
              <a:t>Split-Online </a:t>
            </a:r>
            <a:r>
              <a:rPr lang="nl-NL" dirty="0"/>
              <a:t>Congres 2017 </a:t>
            </a:r>
            <a:endParaRPr lang="nl-NL" dirty="0" smtClean="0"/>
          </a:p>
          <a:p>
            <a:r>
              <a:rPr lang="nl-NL" dirty="0" smtClean="0"/>
              <a:t>© </a:t>
            </a:r>
            <a:r>
              <a:rPr lang="nl-NL" dirty="0"/>
              <a:t>A.R. van Wieren (BANNING NV)</a:t>
            </a:r>
          </a:p>
        </p:txBody>
      </p:sp>
    </p:spTree>
    <p:extLst>
      <p:ext uri="{BB962C8B-B14F-4D97-AF65-F5344CB8AC3E}">
        <p14:creationId xmlns:p14="http://schemas.microsoft.com/office/powerpoint/2010/main" val="1030457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xmlns="" id="{5E95BB27-88CD-44ED-9748-B85570696ED0}"/>
              </a:ext>
            </a:extLst>
          </p:cNvPr>
          <p:cNvSpPr>
            <a:spLocks noGrp="1" noChangeArrowheads="1"/>
          </p:cNvSpPr>
          <p:nvPr>
            <p:ph idx="1"/>
          </p:nvPr>
        </p:nvSpPr>
        <p:spPr>
          <a:xfrm>
            <a:off x="448962" y="895537"/>
            <a:ext cx="8229600" cy="4648382"/>
          </a:xfrm>
          <a:gradFill>
            <a:gsLst>
              <a:gs pos="100000">
                <a:schemeClr val="bg2">
                  <a:lumMod val="90000"/>
                </a:schemeClr>
              </a:gs>
              <a:gs pos="0">
                <a:srgbClr val="FF8FE2"/>
              </a:gs>
              <a:gs pos="98000">
                <a:schemeClr val="bg1"/>
              </a:gs>
              <a:gs pos="96000">
                <a:schemeClr val="bg1"/>
              </a:gs>
              <a:gs pos="0">
                <a:schemeClr val="bg1">
                  <a:lumMod val="85000"/>
                </a:schemeClr>
              </a:gs>
            </a:gsLst>
            <a:path path="circle">
              <a:fillToRect r="100000" b="100000"/>
            </a:path>
          </a:gradFill>
        </p:spPr>
        <p:txBody>
          <a:bodyPr>
            <a:normAutofit/>
          </a:bodyPr>
          <a:lstStyle/>
          <a:p>
            <a:pPr>
              <a:lnSpc>
                <a:spcPct val="90000"/>
              </a:lnSpc>
              <a:buFont typeface="Wingdings" panose="05000000000000000000" pitchFamily="2" charset="2"/>
              <a:buChar char="§"/>
              <a:defRPr/>
            </a:pPr>
            <a:r>
              <a:rPr lang="nl-NL" altLang="nl-NL" sz="2000" dirty="0"/>
              <a:t>P</a:t>
            </a:r>
            <a:r>
              <a:rPr lang="nl-NL" altLang="nl-NL" sz="2000" dirty="0">
                <a:ea typeface="+mn-ea"/>
              </a:rPr>
              <a:t>rognose </a:t>
            </a:r>
            <a:r>
              <a:rPr lang="nl-NL" altLang="nl-NL" sz="2000" u="sng" dirty="0">
                <a:ea typeface="+mn-ea"/>
              </a:rPr>
              <a:t>waarde van de aandelen</a:t>
            </a:r>
            <a:r>
              <a:rPr lang="nl-NL" altLang="nl-NL" sz="2000" dirty="0">
                <a:ea typeface="+mn-ea"/>
              </a:rPr>
              <a:t> is o.b.v. de te verwachten (nog niet gerealiseerde) toekomstige vrije geldstromen, ofwel:</a:t>
            </a:r>
            <a:endParaRPr lang="nl-NL" sz="2000" i="1" dirty="0"/>
          </a:p>
          <a:p>
            <a:pPr>
              <a:lnSpc>
                <a:spcPct val="90000"/>
              </a:lnSpc>
              <a:buFont typeface="Wingdings" panose="05000000000000000000" pitchFamily="2" charset="2"/>
              <a:buChar char="§"/>
              <a:defRPr/>
            </a:pPr>
            <a:r>
              <a:rPr lang="nl-NL" sz="2000" i="1" dirty="0"/>
              <a:t>‘De waarde van de onderneming wordt gerelateerd aan het geld dat naar verwachting vanaf het waarderingsmoment met deze onderneming kan worden verdiend’</a:t>
            </a:r>
            <a:r>
              <a:rPr lang="nl-NL" sz="2000" dirty="0"/>
              <a:t>, alsmede </a:t>
            </a:r>
          </a:p>
          <a:p>
            <a:pPr>
              <a:lnSpc>
                <a:spcPct val="90000"/>
              </a:lnSpc>
              <a:buFont typeface="Wingdings" panose="05000000000000000000" pitchFamily="2" charset="2"/>
              <a:buChar char="§"/>
              <a:defRPr/>
            </a:pPr>
            <a:r>
              <a:rPr lang="nl-NL" sz="2000" i="1" dirty="0"/>
              <a:t>‘Omdat de economische waarde wordt gerelateerd aan de verwachte (geprognosticeerde) vrije geldstroom, is deze per definitie voor discussie vatbaar. De ene persoon heeft immers andere verwachtingen dan de andere en de ene persoon ziet daarbij soms ook andere risico’s dan de andere’</a:t>
            </a:r>
            <a:endParaRPr lang="nl-NL" altLang="nl-NL" sz="2000" dirty="0">
              <a:ea typeface="+mn-ea"/>
            </a:endParaRPr>
          </a:p>
          <a:p>
            <a:pPr>
              <a:lnSpc>
                <a:spcPct val="90000"/>
              </a:lnSpc>
              <a:buFont typeface="Wingdings" panose="05000000000000000000" pitchFamily="2" charset="2"/>
              <a:buChar char="§"/>
              <a:defRPr/>
            </a:pPr>
            <a:r>
              <a:rPr lang="nl-NL" sz="2000" dirty="0"/>
              <a:t>Er is dus bij de waardering aandelen BV rekening gehouden met toekomstige en dus nog niet gerealiseerde en derhalve onzekere </a:t>
            </a:r>
            <a:r>
              <a:rPr lang="nl-NL" sz="2000" u="sng" dirty="0"/>
              <a:t>verdiencapaciteit</a:t>
            </a:r>
            <a:r>
              <a:rPr lang="nl-NL" sz="2000" dirty="0"/>
              <a:t> van de onderneming, </a:t>
            </a:r>
            <a:r>
              <a:rPr lang="nl-NL" sz="2000" i="1" dirty="0"/>
              <a:t>alsof</a:t>
            </a:r>
            <a:r>
              <a:rPr lang="nl-NL" sz="2000" dirty="0"/>
              <a:t> de onderneming zou zijn verkocht aan een derde.</a:t>
            </a:r>
            <a:endParaRPr lang="nl-NL" altLang="nl-NL" sz="2000" dirty="0"/>
          </a:p>
        </p:txBody>
      </p:sp>
      <p:sp>
        <p:nvSpPr>
          <p:cNvPr id="15365" name="Tijdelijke aanduiding voor dianummer 2"/>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DD1126D-3F16-B146-89BE-01D74BA8B2D6}" type="slidenum">
              <a:rPr lang="nl-NL">
                <a:latin typeface="Calibri" charset="0"/>
              </a:rPr>
              <a:pPr/>
              <a:t>7</a:t>
            </a:fld>
            <a:endParaRPr lang="nl-NL">
              <a:latin typeface="Calibri" charset="0"/>
            </a:endParaRPr>
          </a:p>
        </p:txBody>
      </p:sp>
      <p:sp>
        <p:nvSpPr>
          <p:cNvPr id="6" name="Tijdelijke aanduiding voor voettekst 2"/>
          <p:cNvSpPr>
            <a:spLocks noGrp="1"/>
          </p:cNvSpPr>
          <p:nvPr>
            <p:ph type="ftr" sz="quarter" idx="11"/>
          </p:nvPr>
        </p:nvSpPr>
        <p:spPr>
          <a:xfrm>
            <a:off x="546409" y="5991225"/>
            <a:ext cx="2895600" cy="365125"/>
          </a:xfrm>
        </p:spPr>
        <p:txBody>
          <a:bodyPr/>
          <a:lstStyle/>
          <a:p>
            <a:r>
              <a:rPr lang="nl-NL" dirty="0" smtClean="0"/>
              <a:t>Split-Online </a:t>
            </a:r>
            <a:r>
              <a:rPr lang="nl-NL" dirty="0"/>
              <a:t>Congres 2017 </a:t>
            </a:r>
            <a:endParaRPr lang="nl-NL" dirty="0" smtClean="0"/>
          </a:p>
          <a:p>
            <a:r>
              <a:rPr lang="nl-NL" dirty="0" smtClean="0"/>
              <a:t>© </a:t>
            </a:r>
            <a:r>
              <a:rPr lang="nl-NL" dirty="0"/>
              <a:t>A.R. van Wieren (BANNING NV)</a:t>
            </a:r>
          </a:p>
        </p:txBody>
      </p:sp>
      <p:sp>
        <p:nvSpPr>
          <p:cNvPr id="8" name="Rectangle 2"/>
          <p:cNvSpPr txBox="1">
            <a:spLocks noChangeArrowheads="1"/>
          </p:cNvSpPr>
          <p:nvPr/>
        </p:nvSpPr>
        <p:spPr>
          <a:xfrm>
            <a:off x="444500" y="291178"/>
            <a:ext cx="8242300" cy="333170"/>
          </a:xfrm>
          <a:prstGeom prst="rect">
            <a:avLst/>
          </a:prstGeom>
          <a:solidFill>
            <a:srgbClr val="FF0000"/>
          </a:solidFill>
        </p:spPr>
        <p:txBody>
          <a:bodyPr vert="horz" lIns="91440" tIns="45720" rIns="91440" bIns="45720" rtlCol="0" anchor="ctr">
            <a:normAutofit fontScale="7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NL" sz="2400" dirty="0">
                <a:solidFill>
                  <a:schemeClr val="bg1"/>
                </a:solidFill>
                <a:latin typeface="Calibri" charset="0"/>
              </a:rPr>
              <a:t>Vervolg</a:t>
            </a:r>
          </a:p>
        </p:txBody>
      </p:sp>
    </p:spTree>
    <p:extLst>
      <p:ext uri="{BB962C8B-B14F-4D97-AF65-F5344CB8AC3E}">
        <p14:creationId xmlns:p14="http://schemas.microsoft.com/office/powerpoint/2010/main" val="341873273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xmlns="" id="{5E95BB27-88CD-44ED-9748-B85570696ED0}"/>
              </a:ext>
            </a:extLst>
          </p:cNvPr>
          <p:cNvSpPr>
            <a:spLocks noGrp="1" noChangeArrowheads="1"/>
          </p:cNvSpPr>
          <p:nvPr>
            <p:ph idx="1"/>
          </p:nvPr>
        </p:nvSpPr>
        <p:spPr>
          <a:xfrm>
            <a:off x="452150" y="891413"/>
            <a:ext cx="8229600" cy="4743587"/>
          </a:xfrm>
          <a:gradFill>
            <a:gsLst>
              <a:gs pos="100000">
                <a:schemeClr val="bg2">
                  <a:lumMod val="90000"/>
                </a:schemeClr>
              </a:gs>
              <a:gs pos="0">
                <a:srgbClr val="FF8FE2"/>
              </a:gs>
              <a:gs pos="98000">
                <a:schemeClr val="bg1"/>
              </a:gs>
              <a:gs pos="96000">
                <a:schemeClr val="bg1"/>
              </a:gs>
              <a:gs pos="0">
                <a:schemeClr val="bg1">
                  <a:lumMod val="85000"/>
                </a:schemeClr>
              </a:gs>
            </a:gsLst>
            <a:path path="circle">
              <a:fillToRect r="100000" b="100000"/>
            </a:path>
          </a:gradFill>
        </p:spPr>
        <p:txBody>
          <a:bodyPr>
            <a:normAutofit/>
          </a:bodyPr>
          <a:lstStyle/>
          <a:p>
            <a:pPr>
              <a:lnSpc>
                <a:spcPct val="90000"/>
              </a:lnSpc>
              <a:buFont typeface="Wingdings" panose="05000000000000000000" pitchFamily="2" charset="2"/>
              <a:buChar char="§"/>
              <a:defRPr/>
            </a:pPr>
            <a:r>
              <a:rPr lang="nl-NL" sz="2000" dirty="0"/>
              <a:t>Het bepalen van de waarde van de onderneming enerzijds en de uitgangspunten voor alimentatie anderzijds zijn communicerende vaten, terwijl bovendien de waarde op basis van nog niet gerealiseerde verwachtingen is gebaseerd</a:t>
            </a:r>
          </a:p>
          <a:p>
            <a:pPr>
              <a:lnSpc>
                <a:spcPct val="90000"/>
              </a:lnSpc>
              <a:buFont typeface="Wingdings" panose="05000000000000000000" pitchFamily="2" charset="2"/>
              <a:buChar char="§"/>
              <a:defRPr/>
            </a:pPr>
            <a:r>
              <a:rPr lang="nl-NL" sz="2000" dirty="0"/>
              <a:t>De waarde van de aandelen is derhalve gebaseerd op toekomstige (onzekere) resultaten, die nog niet liquide zijn gemaakt</a:t>
            </a:r>
          </a:p>
          <a:p>
            <a:pPr>
              <a:lnSpc>
                <a:spcPct val="90000"/>
              </a:lnSpc>
              <a:buFont typeface="Wingdings" panose="05000000000000000000" pitchFamily="2" charset="2"/>
              <a:buChar char="§"/>
              <a:defRPr/>
            </a:pPr>
            <a:r>
              <a:rPr lang="nl-NL" sz="2000" dirty="0"/>
              <a:t>De vrouw ontvangt – uitgaande van een (hogere) waarde o.b.v. toekomstige winstverwachting – haar deel van die toekomstige winstverwachting ‘nu’, ofwel: mede van invloed op de (aanvullende) behoefte vrouw (</a:t>
            </a:r>
            <a:r>
              <a:rPr lang="nl-NL" sz="2000" dirty="0" err="1"/>
              <a:t>v.z.v</a:t>
            </a:r>
            <a:r>
              <a:rPr lang="nl-NL" sz="2000" dirty="0"/>
              <a:t>. aanwezig)</a:t>
            </a:r>
          </a:p>
          <a:p>
            <a:pPr>
              <a:lnSpc>
                <a:spcPct val="90000"/>
              </a:lnSpc>
              <a:buFont typeface="Wingdings" panose="05000000000000000000" pitchFamily="2" charset="2"/>
              <a:buChar char="§"/>
              <a:defRPr/>
            </a:pPr>
            <a:r>
              <a:rPr lang="nl-NL" sz="2000" dirty="0"/>
              <a:t>Het ontvangen van die waarde dient derhalve te worden gezien als </a:t>
            </a:r>
            <a:r>
              <a:rPr lang="nl-NL" sz="2000" dirty="0" err="1"/>
              <a:t>behoefteverlagend</a:t>
            </a:r>
            <a:endParaRPr lang="nl-NL" sz="2000" dirty="0"/>
          </a:p>
          <a:p>
            <a:pPr>
              <a:lnSpc>
                <a:spcPct val="90000"/>
              </a:lnSpc>
              <a:buFont typeface="Wingdings" panose="05000000000000000000" pitchFamily="2" charset="2"/>
              <a:buChar char="§"/>
              <a:defRPr/>
            </a:pPr>
            <a:r>
              <a:rPr lang="nl-NL" sz="2000" dirty="0"/>
              <a:t>De winstverwachting is voorts gebaseerd op het </a:t>
            </a:r>
            <a:r>
              <a:rPr lang="nl-NL" sz="2000" u="sng" dirty="0"/>
              <a:t>feitelijk</a:t>
            </a:r>
            <a:r>
              <a:rPr lang="nl-NL" sz="2000" dirty="0"/>
              <a:t> genoten salaris van (uitsluitend) de man (lees: het salaris is van invloed op de hogere/lagere winst en dus de waarde), ofwel gebaseerd op een salaris van </a:t>
            </a:r>
            <a:r>
              <a:rPr lang="nl-NL" altLang="nl-NL" sz="2000" dirty="0"/>
              <a:t>€ </a:t>
            </a:r>
            <a:r>
              <a:rPr lang="nl-NL" sz="2000" dirty="0"/>
              <a:t>80.000.</a:t>
            </a:r>
            <a:endParaRPr lang="nl-NL" altLang="nl-NL" sz="2000" dirty="0">
              <a:ea typeface="+mn-ea"/>
            </a:endParaRPr>
          </a:p>
        </p:txBody>
      </p:sp>
      <p:sp>
        <p:nvSpPr>
          <p:cNvPr id="15365" name="Tijdelijke aanduiding voor dianummer 2"/>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DD1126D-3F16-B146-89BE-01D74BA8B2D6}" type="slidenum">
              <a:rPr lang="nl-NL">
                <a:latin typeface="Calibri" charset="0"/>
              </a:rPr>
              <a:pPr/>
              <a:t>8</a:t>
            </a:fld>
            <a:endParaRPr lang="nl-NL">
              <a:latin typeface="Calibri" charset="0"/>
            </a:endParaRPr>
          </a:p>
        </p:txBody>
      </p:sp>
      <p:sp>
        <p:nvSpPr>
          <p:cNvPr id="6" name="Tijdelijke aanduiding voor voettekst 2"/>
          <p:cNvSpPr>
            <a:spLocks noGrp="1"/>
          </p:cNvSpPr>
          <p:nvPr>
            <p:ph type="ftr" sz="quarter" idx="11"/>
          </p:nvPr>
        </p:nvSpPr>
        <p:spPr>
          <a:xfrm>
            <a:off x="546409" y="5991225"/>
            <a:ext cx="2895600" cy="365125"/>
          </a:xfrm>
        </p:spPr>
        <p:txBody>
          <a:bodyPr/>
          <a:lstStyle/>
          <a:p>
            <a:r>
              <a:rPr lang="nl-NL" dirty="0" smtClean="0"/>
              <a:t>Split-Online </a:t>
            </a:r>
            <a:r>
              <a:rPr lang="nl-NL" dirty="0"/>
              <a:t>Congres 2017 </a:t>
            </a:r>
            <a:endParaRPr lang="nl-NL" dirty="0" smtClean="0"/>
          </a:p>
          <a:p>
            <a:r>
              <a:rPr lang="nl-NL" dirty="0" smtClean="0"/>
              <a:t>© </a:t>
            </a:r>
            <a:r>
              <a:rPr lang="nl-NL" dirty="0"/>
              <a:t>A.R. van Wieren (BANNING NV)</a:t>
            </a:r>
          </a:p>
        </p:txBody>
      </p:sp>
      <p:sp>
        <p:nvSpPr>
          <p:cNvPr id="7" name="Rectangle 2"/>
          <p:cNvSpPr txBox="1">
            <a:spLocks noChangeArrowheads="1"/>
          </p:cNvSpPr>
          <p:nvPr/>
        </p:nvSpPr>
        <p:spPr>
          <a:xfrm>
            <a:off x="444500" y="291178"/>
            <a:ext cx="8242300" cy="333170"/>
          </a:xfrm>
          <a:prstGeom prst="rect">
            <a:avLst/>
          </a:prstGeom>
          <a:solidFill>
            <a:srgbClr val="FF0000"/>
          </a:solidFill>
        </p:spPr>
        <p:txBody>
          <a:bodyPr vert="horz" lIns="91440" tIns="45720" rIns="91440" bIns="45720" rtlCol="0" anchor="ctr">
            <a:normAutofit fontScale="7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NL" sz="2400" dirty="0">
                <a:solidFill>
                  <a:schemeClr val="bg1"/>
                </a:solidFill>
                <a:latin typeface="Calibri" charset="0"/>
              </a:rPr>
              <a:t>Vervolg</a:t>
            </a:r>
          </a:p>
        </p:txBody>
      </p:sp>
    </p:spTree>
    <p:extLst>
      <p:ext uri="{BB962C8B-B14F-4D97-AF65-F5344CB8AC3E}">
        <p14:creationId xmlns:p14="http://schemas.microsoft.com/office/powerpoint/2010/main" val="121671425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xmlns="" id="{5E95BB27-88CD-44ED-9748-B85570696ED0}"/>
              </a:ext>
            </a:extLst>
          </p:cNvPr>
          <p:cNvSpPr>
            <a:spLocks noGrp="1" noChangeArrowheads="1"/>
          </p:cNvSpPr>
          <p:nvPr>
            <p:ph idx="1"/>
          </p:nvPr>
        </p:nvSpPr>
        <p:spPr>
          <a:xfrm>
            <a:off x="450850" y="896193"/>
            <a:ext cx="8229600" cy="3884462"/>
          </a:xfrm>
          <a:gradFill>
            <a:gsLst>
              <a:gs pos="100000">
                <a:schemeClr val="bg2">
                  <a:lumMod val="90000"/>
                </a:schemeClr>
              </a:gs>
              <a:gs pos="0">
                <a:srgbClr val="FF8FE2"/>
              </a:gs>
              <a:gs pos="98000">
                <a:schemeClr val="bg1"/>
              </a:gs>
              <a:gs pos="96000">
                <a:schemeClr val="bg1"/>
              </a:gs>
              <a:gs pos="0">
                <a:schemeClr val="bg1">
                  <a:lumMod val="85000"/>
                </a:schemeClr>
              </a:gs>
            </a:gsLst>
            <a:path path="circle">
              <a:fillToRect r="100000" b="100000"/>
            </a:path>
          </a:gradFill>
        </p:spPr>
        <p:txBody>
          <a:bodyPr>
            <a:normAutofit/>
          </a:bodyPr>
          <a:lstStyle/>
          <a:p>
            <a:pPr>
              <a:lnSpc>
                <a:spcPct val="90000"/>
              </a:lnSpc>
              <a:buFont typeface="Wingdings" panose="05000000000000000000" pitchFamily="2" charset="2"/>
              <a:buChar char="§"/>
              <a:defRPr/>
            </a:pPr>
            <a:r>
              <a:rPr lang="nl-NL" sz="2000" dirty="0"/>
              <a:t>De winstverwachting (waarde aandelen BV) is voorts gebaseerd op het </a:t>
            </a:r>
            <a:r>
              <a:rPr lang="nl-NL" sz="2000" u="sng" dirty="0"/>
              <a:t>feitelijk</a:t>
            </a:r>
            <a:r>
              <a:rPr lang="nl-NL" sz="2000" dirty="0"/>
              <a:t> genoten salaris van (uitsluitend) de man (lees: het salaris is van invloed op de hogere/lagere winst en dus de waarde), ofwel gebaseerd op een salaris van </a:t>
            </a:r>
            <a:r>
              <a:rPr lang="nl-NL" altLang="nl-NL" sz="2000" dirty="0"/>
              <a:t>€ </a:t>
            </a:r>
            <a:r>
              <a:rPr lang="nl-NL" sz="2000" dirty="0"/>
              <a:t>80.000</a:t>
            </a:r>
            <a:br>
              <a:rPr lang="nl-NL" sz="2000" dirty="0"/>
            </a:br>
            <a:endParaRPr lang="nl-NL" sz="2000" dirty="0"/>
          </a:p>
          <a:p>
            <a:pPr>
              <a:lnSpc>
                <a:spcPct val="90000"/>
              </a:lnSpc>
              <a:buFont typeface="Wingdings" panose="05000000000000000000" pitchFamily="2" charset="2"/>
              <a:buChar char="§"/>
              <a:defRPr/>
            </a:pPr>
            <a:r>
              <a:rPr lang="nl-NL" sz="2000" dirty="0"/>
              <a:t>Indien en voorzover de vrouw (aanvullende) behoefte heeft aan partneralimentatie </a:t>
            </a:r>
            <a:r>
              <a:rPr lang="nl-NL" sz="2000" u="sng" dirty="0"/>
              <a:t>en</a:t>
            </a:r>
            <a:r>
              <a:rPr lang="nl-NL" sz="2000" dirty="0"/>
              <a:t> de man geacht kan worden een bijdrage te voldoen op basis van een hoger salaris dan </a:t>
            </a:r>
            <a:r>
              <a:rPr lang="nl-NL" altLang="nl-NL" sz="2000" dirty="0"/>
              <a:t>€</a:t>
            </a:r>
            <a:r>
              <a:rPr lang="nl-NL" sz="2000" dirty="0"/>
              <a:t> 80.000 – zoals de vrouw meent – dan heeft deze eventuele hogere verdiencapaciteit (de vrouw gaat uit van </a:t>
            </a:r>
            <a:r>
              <a:rPr lang="nl-NL" altLang="nl-NL" sz="2000" dirty="0"/>
              <a:t>€</a:t>
            </a:r>
            <a:r>
              <a:rPr lang="nl-NL" sz="2000" dirty="0"/>
              <a:t> 80.000 salaris + gehele winst na </a:t>
            </a:r>
            <a:r>
              <a:rPr lang="nl-NL" sz="2000" dirty="0" err="1"/>
              <a:t>Vpb</a:t>
            </a:r>
            <a:r>
              <a:rPr lang="nl-NL" sz="2000" dirty="0"/>
              <a:t> </a:t>
            </a:r>
            <a:r>
              <a:rPr lang="nl-NL" altLang="nl-NL" sz="2000" dirty="0"/>
              <a:t>€ </a:t>
            </a:r>
            <a:r>
              <a:rPr lang="nl-NL" sz="2000" dirty="0"/>
              <a:t>138.230 (cijfers 2015) tot gevolg dat de vrouw geen aanspraak kan maken op de waarde van de aandelen (nogmaals verdiencapaciteit)</a:t>
            </a:r>
            <a:r>
              <a:rPr lang="nl-NL" sz="2000" dirty="0">
                <a:sym typeface="Wingdings" panose="05000000000000000000" pitchFamily="2" charset="2"/>
              </a:rPr>
              <a:t> dubbeltelling</a:t>
            </a:r>
            <a:endParaRPr lang="nl-NL" altLang="nl-NL" sz="2000" dirty="0">
              <a:ea typeface="+mn-ea"/>
            </a:endParaRPr>
          </a:p>
        </p:txBody>
      </p:sp>
      <p:sp>
        <p:nvSpPr>
          <p:cNvPr id="15365" name="Tijdelijke aanduiding voor dianummer 2"/>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DD1126D-3F16-B146-89BE-01D74BA8B2D6}" type="slidenum">
              <a:rPr lang="nl-NL">
                <a:latin typeface="Calibri" charset="0"/>
              </a:rPr>
              <a:pPr/>
              <a:t>9</a:t>
            </a:fld>
            <a:endParaRPr lang="nl-NL">
              <a:latin typeface="Calibri" charset="0"/>
            </a:endParaRPr>
          </a:p>
        </p:txBody>
      </p:sp>
      <p:sp>
        <p:nvSpPr>
          <p:cNvPr id="6" name="Tijdelijke aanduiding voor voettekst 2"/>
          <p:cNvSpPr>
            <a:spLocks noGrp="1"/>
          </p:cNvSpPr>
          <p:nvPr>
            <p:ph type="ftr" sz="quarter" idx="11"/>
          </p:nvPr>
        </p:nvSpPr>
        <p:spPr>
          <a:xfrm>
            <a:off x="546409" y="5991225"/>
            <a:ext cx="2895600" cy="365125"/>
          </a:xfrm>
        </p:spPr>
        <p:txBody>
          <a:bodyPr/>
          <a:lstStyle/>
          <a:p>
            <a:r>
              <a:rPr lang="nl-NL" dirty="0" smtClean="0"/>
              <a:t>Split-Online </a:t>
            </a:r>
            <a:r>
              <a:rPr lang="nl-NL" dirty="0"/>
              <a:t>Congres 2017 </a:t>
            </a:r>
            <a:endParaRPr lang="nl-NL" dirty="0" smtClean="0"/>
          </a:p>
          <a:p>
            <a:r>
              <a:rPr lang="nl-NL" dirty="0" smtClean="0"/>
              <a:t>© </a:t>
            </a:r>
            <a:r>
              <a:rPr lang="nl-NL" dirty="0"/>
              <a:t>A.R. van Wieren (BANNING NV)</a:t>
            </a:r>
          </a:p>
        </p:txBody>
      </p:sp>
      <p:sp>
        <p:nvSpPr>
          <p:cNvPr id="9" name="Rectangle 2"/>
          <p:cNvSpPr txBox="1">
            <a:spLocks noChangeArrowheads="1"/>
          </p:cNvSpPr>
          <p:nvPr/>
        </p:nvSpPr>
        <p:spPr>
          <a:xfrm>
            <a:off x="444500" y="291178"/>
            <a:ext cx="8242300" cy="333170"/>
          </a:xfrm>
          <a:prstGeom prst="rect">
            <a:avLst/>
          </a:prstGeom>
          <a:solidFill>
            <a:srgbClr val="FF0000"/>
          </a:solidFill>
        </p:spPr>
        <p:txBody>
          <a:bodyPr vert="horz" lIns="91440" tIns="45720" rIns="91440" bIns="45720" rtlCol="0" anchor="ctr">
            <a:normAutofit fontScale="7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NL" sz="2400" dirty="0">
                <a:solidFill>
                  <a:schemeClr val="bg1"/>
                </a:solidFill>
                <a:latin typeface="Calibri" charset="0"/>
              </a:rPr>
              <a:t>Vervolg</a:t>
            </a:r>
          </a:p>
        </p:txBody>
      </p:sp>
    </p:spTree>
    <p:extLst>
      <p:ext uri="{BB962C8B-B14F-4D97-AF65-F5344CB8AC3E}">
        <p14:creationId xmlns:p14="http://schemas.microsoft.com/office/powerpoint/2010/main" val="203618931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xmlns="" id="{5E95BB27-88CD-44ED-9748-B85570696ED0}"/>
              </a:ext>
            </a:extLst>
          </p:cNvPr>
          <p:cNvSpPr>
            <a:spLocks noGrp="1" noChangeArrowheads="1"/>
          </p:cNvSpPr>
          <p:nvPr>
            <p:ph idx="1"/>
          </p:nvPr>
        </p:nvSpPr>
        <p:spPr>
          <a:xfrm>
            <a:off x="457200" y="904179"/>
            <a:ext cx="8229600" cy="4503416"/>
          </a:xfrm>
          <a:gradFill>
            <a:gsLst>
              <a:gs pos="100000">
                <a:schemeClr val="bg2">
                  <a:lumMod val="90000"/>
                </a:schemeClr>
              </a:gs>
              <a:gs pos="0">
                <a:srgbClr val="FF8FE2"/>
              </a:gs>
              <a:gs pos="98000">
                <a:schemeClr val="bg1"/>
              </a:gs>
              <a:gs pos="96000">
                <a:schemeClr val="bg1"/>
              </a:gs>
              <a:gs pos="0">
                <a:schemeClr val="bg1">
                  <a:lumMod val="85000"/>
                </a:schemeClr>
              </a:gs>
            </a:gsLst>
            <a:path path="circle">
              <a:fillToRect r="100000" b="100000"/>
            </a:path>
          </a:gradFill>
        </p:spPr>
        <p:txBody>
          <a:bodyPr>
            <a:normAutofit/>
          </a:bodyPr>
          <a:lstStyle/>
          <a:p>
            <a:pPr>
              <a:lnSpc>
                <a:spcPct val="90000"/>
              </a:lnSpc>
              <a:buFont typeface="Wingdings" panose="05000000000000000000" pitchFamily="2" charset="2"/>
              <a:buChar char="§"/>
              <a:defRPr/>
            </a:pPr>
            <a:r>
              <a:rPr lang="nl-NL" sz="2000" dirty="0"/>
              <a:t>Een hoger (toekomstig) salaris en/of aanvulling via dividend voor de man (hoger dan salaris </a:t>
            </a:r>
            <a:r>
              <a:rPr lang="nl-NL" altLang="nl-NL" sz="2000" dirty="0"/>
              <a:t>€</a:t>
            </a:r>
            <a:r>
              <a:rPr lang="nl-NL" sz="2000" dirty="0"/>
              <a:t> 80.000) betekent een lagere winst en dus een lagere waarde van de aandelen</a:t>
            </a:r>
            <a:br>
              <a:rPr lang="nl-NL" sz="2000" dirty="0"/>
            </a:br>
            <a:endParaRPr lang="nl-NL" sz="2000" dirty="0"/>
          </a:p>
          <a:p>
            <a:pPr>
              <a:lnSpc>
                <a:spcPct val="90000"/>
              </a:lnSpc>
              <a:buFont typeface="Wingdings" panose="05000000000000000000" pitchFamily="2" charset="2"/>
              <a:buChar char="§"/>
              <a:defRPr/>
            </a:pPr>
            <a:r>
              <a:rPr lang="nl-NL" sz="2000" dirty="0"/>
              <a:t>De vrouw houdt derhalve bij de draagkracht van de man ten onrechte rekening (naast salaris) met volledige inkomsten uit reguliere voordelen van </a:t>
            </a:r>
            <a:r>
              <a:rPr lang="nl-NL" altLang="nl-NL" sz="2000" dirty="0"/>
              <a:t>€</a:t>
            </a:r>
            <a:r>
              <a:rPr lang="nl-NL" sz="2000" dirty="0"/>
              <a:t> 138.230 (dividend/winst/box 2/nr. 96 Trema) en volledige waarde aandelen</a:t>
            </a:r>
            <a:br>
              <a:rPr lang="nl-NL" sz="2000" dirty="0"/>
            </a:br>
            <a:endParaRPr lang="nl-NL" sz="2000" dirty="0"/>
          </a:p>
          <a:p>
            <a:pPr>
              <a:lnSpc>
                <a:spcPct val="90000"/>
              </a:lnSpc>
              <a:buFont typeface="Wingdings" panose="05000000000000000000" pitchFamily="2" charset="2"/>
              <a:buChar char="§"/>
              <a:defRPr/>
            </a:pPr>
            <a:r>
              <a:rPr lang="nl-NL" sz="2000" dirty="0"/>
              <a:t>Bovendien is van belang dat de oudste zoon Bart voornemens is – zijn studie is nagenoeg afgerond - aandeelhouder te worden. De vrouw houdt geen rekening met het toekomstperspectief voor haar eigen zoon…</a:t>
            </a:r>
            <a:endParaRPr lang="nl-NL" altLang="nl-NL" sz="2000" dirty="0">
              <a:ea typeface="+mn-ea"/>
            </a:endParaRPr>
          </a:p>
        </p:txBody>
      </p:sp>
      <p:sp>
        <p:nvSpPr>
          <p:cNvPr id="15365" name="Tijdelijke aanduiding voor dianummer 2"/>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DD1126D-3F16-B146-89BE-01D74BA8B2D6}" type="slidenum">
              <a:rPr lang="nl-NL">
                <a:latin typeface="Calibri" charset="0"/>
              </a:rPr>
              <a:pPr/>
              <a:t>10</a:t>
            </a:fld>
            <a:endParaRPr lang="nl-NL">
              <a:latin typeface="Calibri" charset="0"/>
            </a:endParaRPr>
          </a:p>
        </p:txBody>
      </p:sp>
      <p:sp>
        <p:nvSpPr>
          <p:cNvPr id="6" name="Tijdelijke aanduiding voor voettekst 2"/>
          <p:cNvSpPr>
            <a:spLocks noGrp="1"/>
          </p:cNvSpPr>
          <p:nvPr>
            <p:ph type="ftr" sz="quarter" idx="11"/>
          </p:nvPr>
        </p:nvSpPr>
        <p:spPr>
          <a:xfrm>
            <a:off x="546409" y="5991225"/>
            <a:ext cx="2895600" cy="365125"/>
          </a:xfrm>
        </p:spPr>
        <p:txBody>
          <a:bodyPr/>
          <a:lstStyle/>
          <a:p>
            <a:r>
              <a:rPr lang="nl-NL" dirty="0" smtClean="0"/>
              <a:t>Split-Online </a:t>
            </a:r>
            <a:r>
              <a:rPr lang="nl-NL" dirty="0"/>
              <a:t>Congres 2017 </a:t>
            </a:r>
            <a:endParaRPr lang="nl-NL" dirty="0" smtClean="0"/>
          </a:p>
          <a:p>
            <a:r>
              <a:rPr lang="nl-NL" dirty="0" smtClean="0"/>
              <a:t>© </a:t>
            </a:r>
            <a:r>
              <a:rPr lang="nl-NL" dirty="0"/>
              <a:t>A.R. van Wieren (BANNING NV)</a:t>
            </a:r>
          </a:p>
        </p:txBody>
      </p:sp>
      <p:sp>
        <p:nvSpPr>
          <p:cNvPr id="9" name="Rectangle 2"/>
          <p:cNvSpPr txBox="1">
            <a:spLocks noChangeArrowheads="1"/>
          </p:cNvSpPr>
          <p:nvPr/>
        </p:nvSpPr>
        <p:spPr>
          <a:xfrm>
            <a:off x="444500" y="291178"/>
            <a:ext cx="8242300" cy="333170"/>
          </a:xfrm>
          <a:prstGeom prst="rect">
            <a:avLst/>
          </a:prstGeom>
          <a:solidFill>
            <a:srgbClr val="FF0000"/>
          </a:solidFill>
        </p:spPr>
        <p:txBody>
          <a:bodyPr vert="horz" lIns="91440" tIns="45720" rIns="91440" bIns="45720" rtlCol="0" anchor="ctr">
            <a:normAutofit fontScale="7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NL" sz="2400" dirty="0">
                <a:solidFill>
                  <a:schemeClr val="bg1"/>
                </a:solidFill>
                <a:latin typeface="Calibri" charset="0"/>
              </a:rPr>
              <a:t>Vervolg</a:t>
            </a:r>
          </a:p>
        </p:txBody>
      </p:sp>
    </p:spTree>
    <p:extLst>
      <p:ext uri="{BB962C8B-B14F-4D97-AF65-F5344CB8AC3E}">
        <p14:creationId xmlns:p14="http://schemas.microsoft.com/office/powerpoint/2010/main" val="1214301382"/>
      </p:ext>
    </p:extLst>
  </p:cSld>
  <p:clrMapOvr>
    <a:masterClrMapping/>
  </p:clrMapOvr>
  <p:transition/>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380</TotalTime>
  <Words>1054</Words>
  <Application>Microsoft Macintosh PowerPoint</Application>
  <PresentationFormat>Diavoorstelling (4:3)</PresentationFormat>
  <Paragraphs>110</Paragraphs>
  <Slides>12</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12</vt:i4>
      </vt:variant>
    </vt:vector>
  </HeadingPairs>
  <TitlesOfParts>
    <vt:vector size="18" baseType="lpstr">
      <vt:lpstr>Calibri</vt:lpstr>
      <vt:lpstr>MS PGothic</vt:lpstr>
      <vt:lpstr>ＭＳ Ｐゴシック</vt:lpstr>
      <vt:lpstr>Wingdings</vt:lpstr>
      <vt:lpstr>Arial</vt:lpstr>
      <vt:lpstr>Office-thema</vt:lpstr>
      <vt:lpstr>Split- Online Congres  Zitting 14 december 2017 Kools-Appels</vt:lpstr>
      <vt:lpstr>PowerPoint-presentatie</vt:lpstr>
      <vt:lpstr>PowerPoint-presentatie</vt:lpstr>
      <vt:lpstr>Verdeling gemeenschap van goederen/PAL/PEB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Split Online Congres 14 december 2017:</dc:title>
  <dc:creator>Agnes van Wieren</dc:creator>
  <cp:lastModifiedBy>Marco  van Weverwijk</cp:lastModifiedBy>
  <cp:revision>48</cp:revision>
  <dcterms:created xsi:type="dcterms:W3CDTF">2017-12-10T11:36:19Z</dcterms:created>
  <dcterms:modified xsi:type="dcterms:W3CDTF">2017-12-13T10:15:43Z</dcterms:modified>
</cp:coreProperties>
</file>